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4"/>
    <p:sldMasterId id="2147483948" r:id="rId5"/>
    <p:sldMasterId id="2147483953" r:id="rId6"/>
  </p:sldMasterIdLst>
  <p:notesMasterIdLst>
    <p:notesMasterId r:id="rId37"/>
  </p:notesMasterIdLst>
  <p:handoutMasterIdLst>
    <p:handoutMasterId r:id="rId38"/>
  </p:handoutMasterIdLst>
  <p:sldIdLst>
    <p:sldId id="426" r:id="rId7"/>
    <p:sldId id="558" r:id="rId8"/>
    <p:sldId id="591" r:id="rId9"/>
    <p:sldId id="571" r:id="rId10"/>
    <p:sldId id="572" r:id="rId11"/>
    <p:sldId id="595" r:id="rId12"/>
    <p:sldId id="593" r:id="rId13"/>
    <p:sldId id="573" r:id="rId14"/>
    <p:sldId id="607" r:id="rId15"/>
    <p:sldId id="609" r:id="rId16"/>
    <p:sldId id="611" r:id="rId17"/>
    <p:sldId id="612" r:id="rId18"/>
    <p:sldId id="608" r:id="rId19"/>
    <p:sldId id="594" r:id="rId20"/>
    <p:sldId id="616" r:id="rId21"/>
    <p:sldId id="613" r:id="rId22"/>
    <p:sldId id="614" r:id="rId23"/>
    <p:sldId id="615" r:id="rId24"/>
    <p:sldId id="617" r:id="rId25"/>
    <p:sldId id="582" r:id="rId26"/>
    <p:sldId id="618" r:id="rId27"/>
    <p:sldId id="566" r:id="rId28"/>
    <p:sldId id="619" r:id="rId29"/>
    <p:sldId id="620" r:id="rId30"/>
    <p:sldId id="554" r:id="rId31"/>
    <p:sldId id="626" r:id="rId32"/>
    <p:sldId id="555" r:id="rId33"/>
    <p:sldId id="622" r:id="rId34"/>
    <p:sldId id="556" r:id="rId35"/>
    <p:sldId id="625" r:id="rId36"/>
  </p:sldIdLst>
  <p:sldSz cx="12192000" cy="6858000"/>
  <p:notesSz cx="6797675" cy="987425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8A6B3E-570C-473D-A6E2-CDE282D9C744}">
          <p14:sldIdLst>
            <p14:sldId id="426"/>
          </p14:sldIdLst>
        </p14:section>
        <p14:section name="MAP Integration" id="{A1CAA52C-CD23-4557-A78B-C2ABE99DAA0D}">
          <p14:sldIdLst>
            <p14:sldId id="558"/>
            <p14:sldId id="591"/>
            <p14:sldId id="571"/>
            <p14:sldId id="572"/>
            <p14:sldId id="595"/>
            <p14:sldId id="593"/>
            <p14:sldId id="573"/>
            <p14:sldId id="607"/>
            <p14:sldId id="609"/>
            <p14:sldId id="611"/>
            <p14:sldId id="612"/>
            <p14:sldId id="608"/>
            <p14:sldId id="594"/>
            <p14:sldId id="616"/>
            <p14:sldId id="613"/>
            <p14:sldId id="614"/>
            <p14:sldId id="615"/>
            <p14:sldId id="617"/>
            <p14:sldId id="582"/>
            <p14:sldId id="618"/>
            <p14:sldId id="566"/>
            <p14:sldId id="619"/>
            <p14:sldId id="620"/>
            <p14:sldId id="554"/>
            <p14:sldId id="626"/>
            <p14:sldId id="555"/>
            <p14:sldId id="622"/>
            <p14:sldId id="556"/>
            <p14:sldId id="62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cha Tomey" initials="ST" lastIdx="1" clrIdx="0">
    <p:extLst>
      <p:ext uri="{19B8F6BF-5375-455C-9EA6-DF929625EA0E}">
        <p15:presenceInfo xmlns:p15="http://schemas.microsoft.com/office/powerpoint/2012/main" userId="6084f9b2487af9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006FBA"/>
    <a:srgbClr val="002C5C"/>
    <a:srgbClr val="1B348E"/>
    <a:srgbClr val="EDC30D"/>
    <a:srgbClr val="F2F2F2"/>
    <a:srgbClr val="FAFAFA"/>
    <a:srgbClr val="0072C6"/>
    <a:srgbClr val="006DD6"/>
    <a:srgbClr val="E6E2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9" autoAdjust="0"/>
    <p:restoredTop sz="84125" autoAdjust="0"/>
  </p:normalViewPr>
  <p:slideViewPr>
    <p:cSldViewPr>
      <p:cViewPr varScale="1">
        <p:scale>
          <a:sx n="137" d="100"/>
          <a:sy n="137" d="100"/>
        </p:scale>
        <p:origin x="606" y="120"/>
      </p:cViewPr>
      <p:guideLst>
        <p:guide orient="horz" pos="2160"/>
        <p:guide pos="3840"/>
      </p:guideLst>
    </p:cSldViewPr>
  </p:slideViewPr>
  <p:outlineViewPr>
    <p:cViewPr>
      <p:scale>
        <a:sx n="33" d="100"/>
        <a:sy n="33" d="100"/>
      </p:scale>
      <p:origin x="0" y="2178"/>
    </p:cViewPr>
  </p:outlineViewPr>
  <p:notesTextViewPr>
    <p:cViewPr>
      <p:scale>
        <a:sx n="3" d="2"/>
        <a:sy n="3" d="2"/>
      </p:scale>
      <p:origin x="0" y="0"/>
    </p:cViewPr>
  </p:notesTextViewPr>
  <p:notesViewPr>
    <p:cSldViewPr>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50443" y="0"/>
            <a:ext cx="2945659" cy="495427"/>
          </a:xfrm>
          <a:prstGeom prst="rect">
            <a:avLst/>
          </a:prstGeom>
        </p:spPr>
        <p:txBody>
          <a:bodyPr vert="horz" lIns="91440" tIns="45720" rIns="91440" bIns="45720" rtlCol="0"/>
          <a:lstStyle>
            <a:lvl1pPr algn="r">
              <a:defRPr sz="1200"/>
            </a:lvl1pPr>
          </a:lstStyle>
          <a:p>
            <a:fld id="{30C4D748-F2C7-4C27-9B15-23BFF846CA16}" type="datetimeFigureOut">
              <a:rPr lang="en-GB" smtClean="0"/>
              <a:t>16/10/2018</a:t>
            </a:fld>
            <a:endParaRPr lang="en-GB" dirty="0"/>
          </a:p>
        </p:txBody>
      </p:sp>
      <p:sp>
        <p:nvSpPr>
          <p:cNvPr id="4" name="Footer Placeholder 3"/>
          <p:cNvSpPr>
            <a:spLocks noGrp="1"/>
          </p:cNvSpPr>
          <p:nvPr>
            <p:ph type="ftr" sz="quarter" idx="2"/>
          </p:nvPr>
        </p:nvSpPr>
        <p:spPr>
          <a:xfrm>
            <a:off x="0" y="9378824"/>
            <a:ext cx="2945659" cy="495426"/>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50443" y="9378824"/>
            <a:ext cx="2945659" cy="495426"/>
          </a:xfrm>
          <a:prstGeom prst="rect">
            <a:avLst/>
          </a:prstGeom>
        </p:spPr>
        <p:txBody>
          <a:bodyPr vert="horz" lIns="91440" tIns="45720" rIns="91440" bIns="45720" rtlCol="0" anchor="b"/>
          <a:lstStyle>
            <a:lvl1pPr algn="r">
              <a:defRPr sz="1200"/>
            </a:lvl1pPr>
          </a:lstStyle>
          <a:p>
            <a:fld id="{1B220B33-9407-4E84-AD70-8C11A374B97F}" type="slidenum">
              <a:rPr lang="en-GB" smtClean="0"/>
              <a:t>‹#›</a:t>
            </a:fld>
            <a:endParaRPr lang="en-GB" dirty="0"/>
          </a:p>
        </p:txBody>
      </p:sp>
    </p:spTree>
    <p:extLst>
      <p:ext uri="{BB962C8B-B14F-4D97-AF65-F5344CB8AC3E}">
        <p14:creationId xmlns:p14="http://schemas.microsoft.com/office/powerpoint/2010/main" val="2431296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91A1A55E-BE38-4424-90F8-C537E38B3A5A}" type="datetimeFigureOut">
              <a:rPr lang="en-GB" smtClean="0"/>
              <a:t>16/10/2018</a:t>
            </a:fld>
            <a:endParaRPr lang="en-GB" dirty="0"/>
          </a:p>
        </p:txBody>
      </p:sp>
      <p:sp>
        <p:nvSpPr>
          <p:cNvPr id="4" name="Slide Image Placehold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FB374D8C-BCFD-43F5-A7FB-AB65415F61D5}" type="slidenum">
              <a:rPr lang="en-GB" smtClean="0"/>
              <a:t>‹#›</a:t>
            </a:fld>
            <a:endParaRPr lang="en-GB" dirty="0"/>
          </a:p>
        </p:txBody>
      </p:sp>
    </p:spTree>
    <p:extLst>
      <p:ext uri="{BB962C8B-B14F-4D97-AF65-F5344CB8AC3E}">
        <p14:creationId xmlns:p14="http://schemas.microsoft.com/office/powerpoint/2010/main" val="180569922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750" y="509588"/>
            <a:ext cx="4530725" cy="254952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Immersion</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2C91B0-451A-4B33-8CF6-5F449C330BB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10/16/2018</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30164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399126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355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did I start?</a:t>
            </a:r>
          </a:p>
        </p:txBody>
      </p:sp>
      <p:sp>
        <p:nvSpPr>
          <p:cNvPr id="4" name="Slide Number Placeholder 3"/>
          <p:cNvSpPr>
            <a:spLocks noGrp="1"/>
          </p:cNvSpPr>
          <p:nvPr>
            <p:ph type="sldNum" sz="quarter" idx="10"/>
          </p:nvPr>
        </p:nvSpPr>
        <p:spPr/>
        <p:txBody>
          <a:bodyPr/>
          <a:lstStyle/>
          <a:p>
            <a:fld id="{FB374D8C-BCFD-43F5-A7FB-AB65415F61D5}" type="slidenum">
              <a:rPr lang="en-GB" smtClean="0"/>
              <a:t>19</a:t>
            </a:fld>
            <a:endParaRPr lang="en-GB" dirty="0"/>
          </a:p>
        </p:txBody>
      </p:sp>
    </p:spTree>
    <p:extLst>
      <p:ext uri="{BB962C8B-B14F-4D97-AF65-F5344CB8AC3E}">
        <p14:creationId xmlns:p14="http://schemas.microsoft.com/office/powerpoint/2010/main" val="1477568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Small book around 100 pages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Ellen: </a:t>
            </a:r>
          </a:p>
          <a:p>
            <a:r>
              <a:rPr lang="en-GB" sz="1200" b="0" i="0" kern="1200" dirty="0">
                <a:solidFill>
                  <a:schemeClr val="tx1"/>
                </a:solidFill>
                <a:effectLst/>
                <a:latin typeface="+mn-lt"/>
                <a:ea typeface="+mn-ea"/>
                <a:cs typeface="+mn-cs"/>
              </a:rPr>
              <a:t>Apache Drill and Apache Mahout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1279897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Stream first approach</a:t>
            </a:r>
          </a:p>
        </p:txBody>
      </p:sp>
      <p:sp>
        <p:nvSpPr>
          <p:cNvPr id="4" name="Slide Number Placeholder 3"/>
          <p:cNvSpPr>
            <a:spLocks noGrp="1"/>
          </p:cNvSpPr>
          <p:nvPr>
            <p:ph type="sldNum" sz="quarter" idx="10"/>
          </p:nvPr>
        </p:nvSpPr>
        <p:spPr/>
        <p:txBody>
          <a:bodyPr/>
          <a:lstStyle/>
          <a:p>
            <a:fld id="{FB374D8C-BCFD-43F5-A7FB-AB65415F61D5}" type="slidenum">
              <a:rPr lang="en-GB" smtClean="0"/>
              <a:t>22</a:t>
            </a:fld>
            <a:endParaRPr lang="en-GB" dirty="0"/>
          </a:p>
        </p:txBody>
      </p:sp>
    </p:spTree>
    <p:extLst>
      <p:ext uri="{BB962C8B-B14F-4D97-AF65-F5344CB8AC3E}">
        <p14:creationId xmlns:p14="http://schemas.microsoft.com/office/powerpoint/2010/main" val="4062762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after this. </a:t>
            </a:r>
          </a:p>
          <a:p>
            <a:endParaRPr lang="en-GB" dirty="0"/>
          </a:p>
          <a:p>
            <a:r>
              <a:rPr lang="en-GB" dirty="0"/>
              <a:t>Explain there is a lot of moving parts so let look at a simple model running in Docker. </a:t>
            </a:r>
          </a:p>
        </p:txBody>
      </p:sp>
      <p:sp>
        <p:nvSpPr>
          <p:cNvPr id="4" name="Slide Number Placeholder 3"/>
          <p:cNvSpPr>
            <a:spLocks noGrp="1"/>
          </p:cNvSpPr>
          <p:nvPr>
            <p:ph type="sldNum" sz="quarter" idx="10"/>
          </p:nvPr>
        </p:nvSpPr>
        <p:spPr/>
        <p:txBody>
          <a:bodyPr/>
          <a:lstStyle/>
          <a:p>
            <a:fld id="{FB374D8C-BCFD-43F5-A7FB-AB65415F61D5}" type="slidenum">
              <a:rPr lang="en-GB" smtClean="0"/>
              <a:t>27</a:t>
            </a:fld>
            <a:endParaRPr lang="en-GB" dirty="0"/>
          </a:p>
        </p:txBody>
      </p:sp>
    </p:spTree>
    <p:extLst>
      <p:ext uri="{BB962C8B-B14F-4D97-AF65-F5344CB8AC3E}">
        <p14:creationId xmlns:p14="http://schemas.microsoft.com/office/powerpoint/2010/main" val="2608317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750" y="509588"/>
            <a:ext cx="4530725" cy="254952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mn-cs"/>
              </a:rPr>
              <a:t>Immersion</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C91B0-451A-4B33-8CF6-5F449C330BB5}" type="datetime1">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10/16/2018</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528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Pick up a book on Machine Learning and they will all tell you how to do machine learning. They will give you their process </a:t>
            </a:r>
          </a:p>
          <a:p>
            <a:endParaRPr lang="en-GB" dirty="0"/>
          </a:p>
        </p:txBody>
      </p:sp>
      <p:sp>
        <p:nvSpPr>
          <p:cNvPr id="4" name="Slide Number Placeholder 3"/>
          <p:cNvSpPr>
            <a:spLocks noGrp="1"/>
          </p:cNvSpPr>
          <p:nvPr>
            <p:ph type="sldNum" sz="quarter" idx="10"/>
          </p:nvPr>
        </p:nvSpPr>
        <p:spPr/>
        <p:txBody>
          <a:bodyPr/>
          <a:lstStyle/>
          <a:p>
            <a:fld id="{FB374D8C-BCFD-43F5-A7FB-AB65415F61D5}" type="slidenum">
              <a:rPr lang="en-GB" smtClean="0"/>
              <a:t>2</a:t>
            </a:fld>
            <a:endParaRPr lang="en-GB" dirty="0"/>
          </a:p>
        </p:txBody>
      </p:sp>
    </p:spTree>
    <p:extLst>
      <p:ext uri="{BB962C8B-B14F-4D97-AF65-F5344CB8AC3E}">
        <p14:creationId xmlns:p14="http://schemas.microsoft.com/office/powerpoint/2010/main" val="1127187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285990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225490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Meet a great bunch of people</a:t>
            </a:r>
          </a:p>
          <a:p>
            <a:r>
              <a:rPr lang="en-GB" sz="1200" kern="1200" dirty="0">
                <a:solidFill>
                  <a:schemeClr val="tx1"/>
                </a:solidFill>
                <a:effectLst/>
                <a:latin typeface="+mn-lt"/>
                <a:ea typeface="+mn-ea"/>
                <a:cs typeface="+mn-cs"/>
              </a:rPr>
              <a:t>You’re a point of authority</a:t>
            </a:r>
          </a:p>
          <a:p>
            <a:r>
              <a:rPr lang="en-GB" sz="1200" kern="1200" dirty="0">
                <a:solidFill>
                  <a:schemeClr val="tx1"/>
                </a:solidFill>
                <a:effectLst/>
                <a:latin typeface="+mn-lt"/>
                <a:ea typeface="+mn-ea"/>
                <a:cs typeface="+mn-cs"/>
              </a:rPr>
              <a:t>You get to shout at people</a:t>
            </a:r>
          </a:p>
          <a:p>
            <a:r>
              <a:rPr lang="en-GB" sz="1200" kern="1200" dirty="0">
                <a:solidFill>
                  <a:schemeClr val="tx1"/>
                </a:solidFill>
                <a:effectLst/>
                <a:latin typeface="+mn-lt"/>
                <a:ea typeface="+mn-ea"/>
                <a:cs typeface="+mn-cs"/>
              </a:rPr>
              <a:t>You get in for free (save a bit of money)</a:t>
            </a:r>
          </a:p>
          <a:p>
            <a:r>
              <a:rPr lang="en-GB" sz="1200" kern="1200" dirty="0">
                <a:solidFill>
                  <a:schemeClr val="tx1"/>
                </a:solidFill>
                <a:effectLst/>
                <a:latin typeface="+mn-lt"/>
                <a:ea typeface="+mn-ea"/>
                <a:cs typeface="+mn-cs"/>
              </a:rPr>
              <a:t>Free drinks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86C52-F445-44F9-8033-6A03C97C34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090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1247810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66053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029509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Meet a great bunch of people</a:t>
            </a:r>
          </a:p>
          <a:p>
            <a:r>
              <a:rPr lang="en-GB" sz="1200" kern="1200" dirty="0">
                <a:solidFill>
                  <a:schemeClr val="tx1"/>
                </a:solidFill>
                <a:effectLst/>
                <a:latin typeface="+mn-lt"/>
                <a:ea typeface="+mn-ea"/>
                <a:cs typeface="+mn-cs"/>
              </a:rPr>
              <a:t>You’re a point of authority</a:t>
            </a:r>
          </a:p>
          <a:p>
            <a:r>
              <a:rPr lang="en-GB" sz="1200" kern="1200" dirty="0">
                <a:solidFill>
                  <a:schemeClr val="tx1"/>
                </a:solidFill>
                <a:effectLst/>
                <a:latin typeface="+mn-lt"/>
                <a:ea typeface="+mn-ea"/>
                <a:cs typeface="+mn-cs"/>
              </a:rPr>
              <a:t>You get to shout at people</a:t>
            </a:r>
          </a:p>
          <a:p>
            <a:r>
              <a:rPr lang="en-GB" sz="1200" kern="1200" dirty="0">
                <a:solidFill>
                  <a:schemeClr val="tx1"/>
                </a:solidFill>
                <a:effectLst/>
                <a:latin typeface="+mn-lt"/>
                <a:ea typeface="+mn-ea"/>
                <a:cs typeface="+mn-cs"/>
              </a:rPr>
              <a:t>You get in for free (save a bit of money)</a:t>
            </a:r>
          </a:p>
          <a:p>
            <a:r>
              <a:rPr lang="en-GB" sz="1200" kern="1200" dirty="0">
                <a:solidFill>
                  <a:schemeClr val="tx1"/>
                </a:solidFill>
                <a:effectLst/>
                <a:latin typeface="+mn-lt"/>
                <a:ea typeface="+mn-ea"/>
                <a:cs typeface="+mn-cs"/>
              </a:rPr>
              <a:t>Free drinks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86C52-F445-44F9-8033-6A03C97C34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89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Accent Color Blue Demo">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26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Accent Color Purple Demo">
    <p:bg>
      <p:bgPr>
        <a:solidFill>
          <a:schemeClr val="accent3"/>
        </a:solidFill>
        <a:effectLst/>
      </p:bgPr>
    </p:bg>
    <p:spTree>
      <p:nvGrpSpPr>
        <p:cNvPr id="1" name=""/>
        <p:cNvGrpSpPr/>
        <p:nvPr/>
      </p:nvGrpSpPr>
      <p:grpSpPr>
        <a:xfrm>
          <a:off x="0" y="0"/>
          <a:ext cx="0" cy="0"/>
          <a:chOff x="0" y="0"/>
          <a:chExt cx="0" cy="0"/>
        </a:xfrm>
      </p:grpSpPr>
      <p:sp>
        <p:nvSpPr>
          <p:cNvPr id="3"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621673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Purp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31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Black Demo">
    <p:bg>
      <p:bgPr>
        <a:solidFill>
          <a:srgbClr val="000000"/>
        </a:solidFill>
        <a:effectLst/>
      </p:bgPr>
    </p:bg>
    <p:spTree>
      <p:nvGrpSpPr>
        <p:cNvPr id="1" name=""/>
        <p:cNvGrpSpPr/>
        <p:nvPr/>
      </p:nvGrpSpPr>
      <p:grpSpPr>
        <a:xfrm>
          <a:off x="0" y="0"/>
          <a:ext cx="0" cy="0"/>
          <a:chOff x="0" y="0"/>
          <a:chExt cx="0" cy="0"/>
        </a:xfrm>
      </p:grpSpPr>
      <p:sp>
        <p:nvSpPr>
          <p:cNvPr id="5"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3422032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45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C97CF4-16F1-4F22-B78C-E10587E26689}" type="datetimeFigureOut">
              <a:rPr lang="en-GB" smtClean="0"/>
              <a:t>16/10/2018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9C3ADED-1E69-417A-9B48-888EEA2A20F8}" type="slidenum">
              <a:rPr lang="en-GB" smtClean="0"/>
              <a:t>‹#›</a:t>
            </a:fld>
            <a:endParaRPr lang="en-GB" dirty="0"/>
          </a:p>
        </p:txBody>
      </p:sp>
    </p:spTree>
    <p:extLst>
      <p:ext uri="{BB962C8B-B14F-4D97-AF65-F5344CB8AC3E}">
        <p14:creationId xmlns:p14="http://schemas.microsoft.com/office/powerpoint/2010/main" val="1602168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8596668" cy="609600"/>
          </a:xfrm>
          <a:prstGeom prst="rect">
            <a:avLst/>
          </a:prstGeom>
        </p:spPr>
        <p:txBody>
          <a:bodyPr>
            <a:normAutofit/>
          </a:bodyPr>
          <a:lstStyle>
            <a:lvl1pPr>
              <a:defRPr sz="32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0601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84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Blue Demo">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277200" y="453600"/>
            <a:ext cx="8596668" cy="609600"/>
          </a:xfrm>
          <a:prstGeom prst="rect">
            <a:avLst/>
          </a:prstGeom>
        </p:spPr>
        <p:txBody>
          <a:bodyPr>
            <a:normAutofit/>
          </a:bodyPr>
          <a:lstStyle>
            <a:lvl1pPr defTabSz="457200">
              <a:spcBef>
                <a:spcPct val="0"/>
              </a:spcBef>
              <a:buNone/>
              <a:defRPr sz="3200">
                <a:solidFill>
                  <a:schemeClr val="bg1"/>
                </a:solidFill>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title style</a:t>
            </a:r>
          </a:p>
        </p:txBody>
      </p:sp>
      <p:sp>
        <p:nvSpPr>
          <p:cNvPr id="7"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305515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Blue Editable">
    <p:bg>
      <p:bgPr>
        <a:solidFill>
          <a:schemeClr val="accent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69239" y="2084400"/>
            <a:ext cx="10515600" cy="1325563"/>
          </a:xfrm>
          <a:prstGeom prst="rect">
            <a:avLst/>
          </a:prstGeom>
        </p:spPr>
        <p:txBody>
          <a:bodyPr/>
          <a:lstStyle>
            <a:lvl1pPr algn="l">
              <a:defRPr kumimoji="0" lang="en-US" sz="16273" b="0" i="0" u="none" strike="noStrike" kern="1200" cap="none" spc="0" normalizeH="0" baseline="0" dirty="0" smtClean="0">
                <a:ln>
                  <a:noFill/>
                </a:ln>
                <a:gradFill>
                  <a:gsLst>
                    <a:gs pos="2917">
                      <a:srgbClr val="FFFFFF"/>
                    </a:gs>
                    <a:gs pos="100000">
                      <a:srgbClr val="FFFFFF"/>
                    </a:gs>
                  </a:gsLst>
                  <a:lin ang="5400000" scaled="0"/>
                </a:gradFill>
                <a:effectLst/>
                <a:uLnTx/>
                <a:uFillTx/>
                <a:latin typeface="Segoe UI Light"/>
                <a:ea typeface="+mn-ea"/>
                <a:cs typeface="+mn-cs"/>
              </a:defRPr>
            </a:lvl1pPr>
          </a:lstStyle>
          <a:p>
            <a:r>
              <a:rPr lang="en-US" dirty="0"/>
              <a:t>Click to edit</a:t>
            </a:r>
            <a:endParaRPr lang="en-GB" dirty="0"/>
          </a:p>
        </p:txBody>
      </p:sp>
    </p:spTree>
    <p:extLst>
      <p:ext uri="{BB962C8B-B14F-4D97-AF65-F5344CB8AC3E}">
        <p14:creationId xmlns:p14="http://schemas.microsoft.com/office/powerpoint/2010/main" val="29064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45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Accent Color Blue Demo">
    <p:bg>
      <p:bgPr>
        <a:solidFill>
          <a:schemeClr val="accent1"/>
        </a:solidFill>
        <a:effectLst/>
      </p:bgPr>
    </p:bg>
    <p:spTree>
      <p:nvGrpSpPr>
        <p:cNvPr id="1" name=""/>
        <p:cNvGrpSpPr/>
        <p:nvPr/>
      </p:nvGrpSpPr>
      <p:grpSpPr>
        <a:xfrm>
          <a:off x="0" y="0"/>
          <a:ext cx="0" cy="0"/>
          <a:chOff x="0" y="0"/>
          <a:chExt cx="0" cy="0"/>
        </a:xfrm>
      </p:grpSpPr>
      <p:sp>
        <p:nvSpPr>
          <p:cNvPr id="7"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34555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Blue Logo">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7657" y="3018873"/>
            <a:ext cx="3276689" cy="820255"/>
          </a:xfrm>
          <a:prstGeom prst="rect">
            <a:avLst/>
          </a:prstGeom>
        </p:spPr>
      </p:pic>
    </p:spTree>
    <p:extLst>
      <p:ext uri="{BB962C8B-B14F-4D97-AF65-F5344CB8AC3E}">
        <p14:creationId xmlns:p14="http://schemas.microsoft.com/office/powerpoint/2010/main" val="3144787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Teal Demo">
    <p:bg>
      <p:bgPr>
        <a:solidFill>
          <a:schemeClr val="accent2"/>
        </a:solidFill>
        <a:effectLst/>
      </p:bgPr>
    </p:bg>
    <p:spTree>
      <p:nvGrpSpPr>
        <p:cNvPr id="1" name=""/>
        <p:cNvGrpSpPr/>
        <p:nvPr/>
      </p:nvGrpSpPr>
      <p:grpSpPr>
        <a:xfrm>
          <a:off x="0" y="0"/>
          <a:ext cx="0" cy="0"/>
          <a:chOff x="0" y="0"/>
          <a:chExt cx="0" cy="0"/>
        </a:xfrm>
      </p:grpSpPr>
      <p:sp>
        <p:nvSpPr>
          <p:cNvPr id="5"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
        <p:nvSpPr>
          <p:cNvPr id="6" name="Title 1"/>
          <p:cNvSpPr txBox="1">
            <a:spLocks/>
          </p:cNvSpPr>
          <p:nvPr userDrawn="1"/>
        </p:nvSpPr>
        <p:spPr>
          <a:xfrm>
            <a:off x="277200" y="453600"/>
            <a:ext cx="8596668" cy="609600"/>
          </a:xfrm>
          <a:prstGeom prst="rect">
            <a:avLst/>
          </a:prstGeom>
        </p:spPr>
        <p:txBody>
          <a:bodyPr>
            <a:normAutofit/>
          </a:bodyPr>
          <a:lstStyle>
            <a:defPPr>
              <a:defRPr lang="en-US"/>
            </a:defPPr>
            <a:lvl1pPr lvl="0" defTabSz="457200">
              <a:spcBef>
                <a:spcPct val="0"/>
              </a:spcBef>
              <a:buNone/>
              <a:defRPr sz="3200">
                <a:solidFill>
                  <a:schemeClr val="bg1"/>
                </a:solidFill>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a:solidFill>
                  <a:schemeClr val="tx1"/>
                </a:solidFill>
              </a:rPr>
              <a:t>Click to edit Master title style</a:t>
            </a:r>
          </a:p>
        </p:txBody>
      </p:sp>
    </p:spTree>
    <p:extLst>
      <p:ext uri="{BB962C8B-B14F-4D97-AF65-F5344CB8AC3E}">
        <p14:creationId xmlns:p14="http://schemas.microsoft.com/office/powerpoint/2010/main" val="100063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Orange Demo">
    <p:bg>
      <p:bgPr>
        <a:solidFill>
          <a:schemeClr val="accent4"/>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277200" y="453600"/>
            <a:ext cx="8596668" cy="609600"/>
          </a:xfrm>
          <a:prstGeom prst="rect">
            <a:avLst/>
          </a:prstGeom>
        </p:spPr>
        <p:txBody>
          <a:bodyPr>
            <a:normAutofit/>
          </a:bodyPr>
          <a:lstStyle>
            <a:defPPr>
              <a:defRPr lang="en-US"/>
            </a:defPPr>
            <a:lvl1pPr lvl="0" defTabSz="457200">
              <a:spcBef>
                <a:spcPct val="0"/>
              </a:spcBef>
              <a:buNone/>
              <a:defRPr sz="3200">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a:solidFill>
                  <a:schemeClr val="bg1"/>
                </a:solidFill>
              </a:rPr>
              <a:t>Click to edit Master title style</a:t>
            </a:r>
          </a:p>
        </p:txBody>
      </p:sp>
      <p:sp>
        <p:nvSpPr>
          <p:cNvPr id="6"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364303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Orang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2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Purple Demo">
    <p:bg>
      <p:bgPr>
        <a:solidFill>
          <a:schemeClr val="accent3"/>
        </a:solidFill>
        <a:effectLst/>
      </p:bgPr>
    </p:bg>
    <p:spTree>
      <p:nvGrpSpPr>
        <p:cNvPr id="1" name=""/>
        <p:cNvGrpSpPr/>
        <p:nvPr/>
      </p:nvGrpSpPr>
      <p:grpSpPr>
        <a:xfrm>
          <a:off x="0" y="0"/>
          <a:ext cx="0" cy="0"/>
          <a:chOff x="0" y="0"/>
          <a:chExt cx="0" cy="0"/>
        </a:xfrm>
      </p:grpSpPr>
      <p:sp>
        <p:nvSpPr>
          <p:cNvPr id="3"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
        <p:nvSpPr>
          <p:cNvPr id="4" name="Title 1"/>
          <p:cNvSpPr txBox="1">
            <a:spLocks/>
          </p:cNvSpPr>
          <p:nvPr userDrawn="1"/>
        </p:nvSpPr>
        <p:spPr>
          <a:xfrm>
            <a:off x="277200" y="453600"/>
            <a:ext cx="8596668" cy="609600"/>
          </a:xfrm>
          <a:prstGeom prst="rect">
            <a:avLst/>
          </a:prstGeom>
        </p:spPr>
        <p:txBody>
          <a:bodyPr>
            <a:normAutofit/>
          </a:bodyPr>
          <a:lstStyle>
            <a:defPPr>
              <a:defRPr lang="en-US"/>
            </a:defPPr>
            <a:lvl1pPr lvl="0" defTabSz="457200">
              <a:spcBef>
                <a:spcPct val="0"/>
              </a:spcBef>
              <a:buNone/>
              <a:defRPr sz="3200">
                <a:solidFill>
                  <a:schemeClr val="bg1"/>
                </a:solidFill>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a:solidFill>
                  <a:schemeClr val="tx1"/>
                </a:solidFill>
              </a:rPr>
              <a:t>Click to edit Master title style</a:t>
            </a:r>
          </a:p>
        </p:txBody>
      </p:sp>
    </p:spTree>
    <p:extLst>
      <p:ext uri="{BB962C8B-B14F-4D97-AF65-F5344CB8AC3E}">
        <p14:creationId xmlns:p14="http://schemas.microsoft.com/office/powerpoint/2010/main" val="573693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Purp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21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Black Demo">
    <p:bg>
      <p:bgPr>
        <a:solidFill>
          <a:srgbClr val="000000"/>
        </a:solidFill>
        <a:effectLst/>
      </p:bgPr>
    </p:bg>
    <p:spTree>
      <p:nvGrpSpPr>
        <p:cNvPr id="1" name=""/>
        <p:cNvGrpSpPr/>
        <p:nvPr/>
      </p:nvGrpSpPr>
      <p:grpSpPr>
        <a:xfrm>
          <a:off x="0" y="0"/>
          <a:ext cx="0" cy="0"/>
          <a:chOff x="0" y="0"/>
          <a:chExt cx="0" cy="0"/>
        </a:xfrm>
      </p:grpSpPr>
      <p:sp>
        <p:nvSpPr>
          <p:cNvPr id="5"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
        <p:nvSpPr>
          <p:cNvPr id="6" name="Title 1"/>
          <p:cNvSpPr txBox="1">
            <a:spLocks/>
          </p:cNvSpPr>
          <p:nvPr userDrawn="1"/>
        </p:nvSpPr>
        <p:spPr>
          <a:xfrm>
            <a:off x="277200" y="453600"/>
            <a:ext cx="8596668" cy="609600"/>
          </a:xfrm>
          <a:prstGeom prst="rect">
            <a:avLst/>
          </a:prstGeom>
        </p:spPr>
        <p:txBody>
          <a:bodyPr>
            <a:normAutofit/>
          </a:bodyPr>
          <a:lstStyle>
            <a:defPPr>
              <a:defRPr lang="en-US"/>
            </a:defPPr>
            <a:lvl1pPr lvl="0" defTabSz="457200">
              <a:spcBef>
                <a:spcPct val="0"/>
              </a:spcBef>
              <a:buNone/>
              <a:defRPr sz="3200">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a:t>Click to edit Master title style</a:t>
            </a:r>
          </a:p>
        </p:txBody>
      </p:sp>
    </p:spTree>
    <p:extLst>
      <p:ext uri="{BB962C8B-B14F-4D97-AF65-F5344CB8AC3E}">
        <p14:creationId xmlns:p14="http://schemas.microsoft.com/office/powerpoint/2010/main" val="272690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468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61BEF0D-F0BB-DE4B-95CE-6DB70DBA9567}" type="datetimeFigureOut">
              <a:rPr lang="en-US" smtClean="0"/>
              <a:pPr/>
              <a:t>10/16/2018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1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Blu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1626" y="6237312"/>
            <a:ext cx="1710351" cy="428153"/>
          </a:xfrm>
          <a:prstGeom prst="rect">
            <a:avLst/>
          </a:prstGeom>
        </p:spPr>
      </p:pic>
    </p:spTree>
    <p:extLst>
      <p:ext uri="{BB962C8B-B14F-4D97-AF65-F5344CB8AC3E}">
        <p14:creationId xmlns:p14="http://schemas.microsoft.com/office/powerpoint/2010/main" val="12387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Blue Logo">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7657" y="3018873"/>
            <a:ext cx="3276689" cy="820255"/>
          </a:xfrm>
          <a:prstGeom prst="rect">
            <a:avLst/>
          </a:prstGeom>
        </p:spPr>
      </p:pic>
    </p:spTree>
    <p:extLst>
      <p:ext uri="{BB962C8B-B14F-4D97-AF65-F5344CB8AC3E}">
        <p14:creationId xmlns:p14="http://schemas.microsoft.com/office/powerpoint/2010/main" val="3627812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Accent Color Blue">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1977" y="6237400"/>
            <a:ext cx="1710000" cy="428065"/>
          </a:xfrm>
          <a:prstGeom prst="rect">
            <a:avLst/>
          </a:prstGeom>
        </p:spPr>
      </p:pic>
    </p:spTree>
    <p:extLst>
      <p:ext uri="{BB962C8B-B14F-4D97-AF65-F5344CB8AC3E}">
        <p14:creationId xmlns:p14="http://schemas.microsoft.com/office/powerpoint/2010/main" val="141061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Accent Color Teal Demo">
    <p:bg>
      <p:bgPr>
        <a:solidFill>
          <a:schemeClr val="accent2"/>
        </a:solidFill>
        <a:effectLst/>
      </p:bgPr>
    </p:bg>
    <p:spTree>
      <p:nvGrpSpPr>
        <p:cNvPr id="1" name=""/>
        <p:cNvGrpSpPr/>
        <p:nvPr/>
      </p:nvGrpSpPr>
      <p:grpSpPr>
        <a:xfrm>
          <a:off x="0" y="0"/>
          <a:ext cx="0" cy="0"/>
          <a:chOff x="0" y="0"/>
          <a:chExt cx="0" cy="0"/>
        </a:xfrm>
      </p:grpSpPr>
      <p:sp>
        <p:nvSpPr>
          <p:cNvPr id="5"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172615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Accent Color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51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Orange Demo">
    <p:bg>
      <p:bgPr>
        <a:solidFill>
          <a:schemeClr val="accent4"/>
        </a:solidFill>
        <a:effectLst/>
      </p:bgPr>
    </p:bg>
    <p:spTree>
      <p:nvGrpSpPr>
        <p:cNvPr id="1" name=""/>
        <p:cNvGrpSpPr/>
        <p:nvPr/>
      </p:nvGrpSpPr>
      <p:grpSpPr>
        <a:xfrm>
          <a:off x="0" y="0"/>
          <a:ext cx="0" cy="0"/>
          <a:chOff x="0" y="0"/>
          <a:chExt cx="0" cy="0"/>
        </a:xfrm>
      </p:grpSpPr>
      <p:sp>
        <p:nvSpPr>
          <p:cNvPr id="6"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103405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Orang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6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FB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358389"/>
      </p:ext>
    </p:extLst>
  </p:cSld>
  <p:clrMap bg1="lt1" tx1="dk1" bg2="lt2" tx2="dk2" accent1="accent1" accent2="accent2" accent3="accent3" accent4="accent4" accent5="accent5" accent6="accent6" hlink="hlink" folHlink="folHlink"/>
  <p:sldLayoutIdLst>
    <p:sldLayoutId id="2147483771" r:id="rId1"/>
    <p:sldLayoutId id="2147483952" r:id="rId2"/>
    <p:sldLayoutId id="2147483782" r:id="rId3"/>
    <p:sldLayoutId id="2147483787" r:id="rId4"/>
    <p:sldLayoutId id="2147483936" r:id="rId5"/>
    <p:sldLayoutId id="2147483788" r:id="rId6"/>
    <p:sldLayoutId id="2147483802" r:id="rId7"/>
    <p:sldLayoutId id="2147483772" r:id="rId8"/>
    <p:sldLayoutId id="2147483773" r:id="rId9"/>
    <p:sldLayoutId id="2147483774" r:id="rId10"/>
    <p:sldLayoutId id="2147483803" r:id="rId11"/>
    <p:sldLayoutId id="2147483779" r:id="rId12"/>
    <p:sldLayoutId id="2147483804" r:id="rId13"/>
    <p:sldLayoutId id="21474839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
            <a:ext cx="12192000" cy="1207915"/>
          </a:xfrm>
          <a:prstGeom prst="rect">
            <a:avLst/>
          </a:prstGeom>
          <a:solidFill>
            <a:srgbClr val="006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50896" y="5766607"/>
            <a:ext cx="2202904" cy="551454"/>
          </a:xfrm>
          <a:prstGeom prst="rect">
            <a:avLst/>
          </a:prstGeom>
        </p:spPr>
      </p:pic>
    </p:spTree>
    <p:extLst>
      <p:ext uri="{BB962C8B-B14F-4D97-AF65-F5344CB8AC3E}">
        <p14:creationId xmlns:p14="http://schemas.microsoft.com/office/powerpoint/2010/main" val="1951382547"/>
      </p:ext>
    </p:extLst>
  </p:cSld>
  <p:clrMap bg1="lt1" tx1="dk1" bg2="lt2" tx2="dk2" accent1="accent1" accent2="accent2" accent3="accent3" accent4="accent4" accent5="accent5" accent6="accent6" hlink="hlink" folHlink="folHlink"/>
  <p:sldLayoutIdLst>
    <p:sldLayoutId id="2147483949" r:id="rId1"/>
    <p:sldLayoutId id="214748395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rgbClr val="0057B8"/>
          </a:solidFill>
          <a:latin typeface="Segoe UI" panose="020B0502040204020203" pitchFamily="34" charset="0"/>
          <a:ea typeface="+mj-ea"/>
          <a:cs typeface="Segoe UI"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6FB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065593"/>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7.jp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5.pn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microsoft.com/office/2007/relationships/hdphoto" Target="../media/hdphoto2.wdp"/><Relationship Id="rId2" Type="http://schemas.openxmlformats.org/officeDocument/2006/relationships/slideLayout" Target="../slideLayouts/slideLayout14.xml"/><Relationship Id="rId1" Type="http://schemas.openxmlformats.org/officeDocument/2006/relationships/themeOverride" Target="../theme/themeOverride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219904" y="1700808"/>
            <a:ext cx="10945216" cy="2187703"/>
          </a:xfrm>
          <a:prstGeom prst="rect">
            <a:avLst/>
          </a:prstGeom>
          <a:noFill/>
        </p:spPr>
        <p:txBody>
          <a:bodyPr vert="horz" wrap="square" lIns="143428" tIns="89642" rIns="143428" bIns="89642" rtlCol="0" anchor="t" anchorCtr="0">
            <a:noAutofit/>
          </a:bodyPr>
          <a:lstStyle>
            <a:lvl1pPr algn="l" defTabSz="932578" rtl="0" eaLnBrk="1" latinLnBrk="0" hangingPunct="1">
              <a:lnSpc>
                <a:spcPct val="90000"/>
              </a:lnSpc>
              <a:spcBef>
                <a:spcPct val="0"/>
              </a:spcBef>
              <a:buNone/>
              <a:defRPr lang="en-US" sz="5999" b="0" kern="1200" cap="none" spc="-100" baseline="0">
                <a:ln w="3175">
                  <a:noFill/>
                </a:ln>
                <a:gradFill>
                  <a:gsLst>
                    <a:gs pos="3333">
                      <a:schemeClr val="tx1"/>
                    </a:gs>
                    <a:gs pos="39000">
                      <a:schemeClr val="tx1"/>
                    </a:gs>
                  </a:gsLst>
                  <a:lin ang="5400000" scaled="0"/>
                </a:gradFill>
                <a:effectLst/>
                <a:latin typeface="+mj-lt"/>
                <a:ea typeface="+mn-ea"/>
                <a:cs typeface="Segoe UI" pitchFamily="34" charset="0"/>
              </a:defRPr>
            </a:lvl1pPr>
          </a:lstStyle>
          <a:p>
            <a:pPr marL="0" marR="0" lvl="0" indent="0" algn="l" defTabSz="932578" rtl="0" eaLnBrk="1" fontAlgn="auto" latinLnBrk="0" hangingPunct="1">
              <a:lnSpc>
                <a:spcPct val="90000"/>
              </a:lnSpc>
              <a:spcBef>
                <a:spcPts val="1200"/>
              </a:spcBef>
              <a:spcAft>
                <a:spcPts val="1200"/>
              </a:spcAft>
              <a:buClrTx/>
              <a:buSzTx/>
              <a:buFontTx/>
              <a:buNone/>
              <a:tabLst/>
              <a:defRPr/>
            </a:pPr>
            <a:r>
              <a:rPr lang="en-GB" sz="6000" dirty="0">
                <a:solidFill>
                  <a:srgbClr val="002C5C"/>
                </a:solidFill>
                <a:latin typeface="Segoe UI Light"/>
              </a:rPr>
              <a:t>Managing multiple models in production</a:t>
            </a:r>
            <a:br>
              <a:rPr kumimoji="0" lang="en-GB" sz="5881" b="0" i="0" u="none" strike="noStrike" kern="1200" cap="none" spc="-100" normalizeH="0" baseline="0" noProof="0" dirty="0">
                <a:ln w="3175">
                  <a:noFill/>
                </a:ln>
                <a:gradFill>
                  <a:gsLst>
                    <a:gs pos="3333">
                      <a:srgbClr val="505050"/>
                    </a:gs>
                    <a:gs pos="39000">
                      <a:srgbClr val="505050"/>
                    </a:gs>
                  </a:gsLst>
                  <a:lin ang="5400000" scaled="0"/>
                </a:gradFill>
                <a:effectLst/>
                <a:uLnTx/>
                <a:uFillTx/>
                <a:latin typeface="Segoe UI Light"/>
                <a:ea typeface="+mn-ea"/>
                <a:cs typeface="Segoe UI" pitchFamily="34" charset="0"/>
              </a:rPr>
            </a:br>
            <a:endParaRPr kumimoji="0" lang="en-GB" sz="4800" b="0" i="0" u="none" strike="noStrike" kern="1200" cap="none" spc="-100" normalizeH="0" baseline="0" noProof="0" dirty="0">
              <a:ln w="3175">
                <a:noFill/>
              </a:ln>
              <a:solidFill>
                <a:srgbClr val="006FBA"/>
              </a:solidFill>
              <a:effectLst/>
              <a:uLnTx/>
              <a:uFillTx/>
              <a:latin typeface="Segoe UI Light"/>
              <a:ea typeface="+mn-ea"/>
              <a:cs typeface="Segoe UI" pitchFamily="34" charset="0"/>
            </a:endParaRPr>
          </a:p>
        </p:txBody>
      </p:sp>
      <p:sp>
        <p:nvSpPr>
          <p:cNvPr id="6" name="Text Placeholder 1"/>
          <p:cNvSpPr txBox="1">
            <a:spLocks/>
          </p:cNvSpPr>
          <p:nvPr/>
        </p:nvSpPr>
        <p:spPr>
          <a:xfrm>
            <a:off x="1219904" y="4010858"/>
            <a:ext cx="8785274" cy="1146334"/>
          </a:xfrm>
          <a:prstGeom prst="rect">
            <a:avLst/>
          </a:prstGeom>
          <a:noFill/>
        </p:spPr>
        <p:txBody>
          <a:bodyPr vert="horz" wrap="square" lIns="179285" tIns="143428" rIns="179285" bIns="143428" rtlCol="0">
            <a:noAutofit/>
          </a:bodyPr>
          <a:lstStyle>
            <a:lvl1pPr marL="0" marR="0" indent="0" algn="l" defTabSz="932578" rtl="0" eaLnBrk="1" fontAlgn="auto" latinLnBrk="0" hangingPunct="1">
              <a:lnSpc>
                <a:spcPct val="90000"/>
              </a:lnSpc>
              <a:spcBef>
                <a:spcPts val="0"/>
              </a:spcBef>
              <a:spcAft>
                <a:spcPts val="0"/>
              </a:spcAft>
              <a:buClrTx/>
              <a:buSzPct val="90000"/>
              <a:buFont typeface="Arial" pitchFamily="34" charset="0"/>
              <a:buNone/>
              <a:tabLst/>
              <a:defRPr sz="3599" kern="1200" spc="0" baseline="0">
                <a:gradFill>
                  <a:gsLst>
                    <a:gs pos="0">
                      <a:schemeClr val="tx1"/>
                    </a:gs>
                    <a:gs pos="100000">
                      <a:schemeClr val="tx1"/>
                    </a:gs>
                  </a:gsLst>
                  <a:lin ang="5400000" scaled="0"/>
                </a:gradFill>
                <a:latin typeface="+mj-lt"/>
                <a:ea typeface="+mn-ea"/>
                <a:cs typeface="+mn-cs"/>
              </a:defRPr>
            </a:lvl1pPr>
            <a:lvl2pPr marL="584098" marR="0" indent="-241257" algn="l" defTabSz="9325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59" marR="0" indent="-228560" algn="l" defTabSz="9325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19" marR="0" indent="-228560" algn="l" defTabSz="93257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80" marR="0" indent="-228560" algn="l" defTabSz="93257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88"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76"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66"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57"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kumimoji="0" lang="en-US" sz="352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Terry McCann </a:t>
            </a:r>
            <a:r>
              <a:rPr lang="en-US" sz="3528" dirty="0">
                <a:solidFill>
                  <a:srgbClr val="92D050"/>
                </a:solidFill>
                <a:latin typeface="Segoe UI Light"/>
              </a:rPr>
              <a:t>|</a:t>
            </a:r>
            <a:r>
              <a:rPr kumimoji="0" lang="en-US" sz="352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 @</a:t>
            </a:r>
            <a:r>
              <a:rPr kumimoji="0" lang="en-US" sz="3528"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Light"/>
                <a:ea typeface="+mn-ea"/>
                <a:cs typeface="+mn-cs"/>
              </a:rPr>
              <a:t>SQLShark</a:t>
            </a:r>
            <a:endParaRPr kumimoji="0" lang="en-US" sz="2745" b="0" i="0" u="none" strike="noStrike" kern="1200" cap="none" spc="0" normalizeH="0" baseline="0" noProof="0" dirty="0">
              <a:ln>
                <a:noFill/>
              </a:ln>
              <a:solidFill>
                <a:srgbClr val="006FBA"/>
              </a:solidFill>
              <a:effectLst/>
              <a:uLnTx/>
              <a:uFillTx/>
              <a:latin typeface="Segoe UI Light"/>
              <a:ea typeface="+mn-ea"/>
              <a:cs typeface="+mn-cs"/>
            </a:endParaRPr>
          </a:p>
          <a:p>
            <a:pPr marL="0" marR="0" lvl="0" indent="0" algn="l" defTabSz="932578" rtl="0" eaLnBrk="1" fontAlgn="auto" latinLnBrk="0" hangingPunct="1">
              <a:lnSpc>
                <a:spcPct val="90000"/>
              </a:lnSpc>
              <a:spcBef>
                <a:spcPts val="0"/>
              </a:spcBef>
              <a:spcAft>
                <a:spcPts val="0"/>
              </a:spcAft>
              <a:buClrTx/>
              <a:buSzPct val="90000"/>
              <a:buFont typeface="Arial" pitchFamily="34" charset="0"/>
              <a:buNone/>
              <a:tabLst/>
              <a:defRPr/>
            </a:pPr>
            <a:endPar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32578" rtl="0" eaLnBrk="1" fontAlgn="auto" latinLnBrk="0" hangingPunct="1">
              <a:lnSpc>
                <a:spcPct val="9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Principal Data Scientist </a:t>
            </a:r>
            <a:endParaRPr kumimoji="0" lang="en-US" sz="2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p:txBody>
      </p:sp>
      <p:sp>
        <p:nvSpPr>
          <p:cNvPr id="7" name="Rectangle 6"/>
          <p:cNvSpPr/>
          <p:nvPr/>
        </p:nvSpPr>
        <p:spPr bwMode="auto">
          <a:xfrm>
            <a:off x="851" y="489"/>
            <a:ext cx="12191151" cy="1184170"/>
          </a:xfrm>
          <a:prstGeom prst="rect">
            <a:avLst/>
          </a:prstGeom>
          <a:solidFill>
            <a:srgbClr val="006FBA"/>
          </a:solidFill>
        </p:spPr>
        <p:txBody>
          <a:bodyPr wrap="square" lIns="175735" tIns="131802" rtlCol="0">
            <a:noAutofit/>
          </a:bodyPr>
          <a:lstStyle/>
          <a:p>
            <a:pPr marL="0" marR="0" lvl="0" indent="0" defTabSz="895750" eaLnBrk="1" fontAlgn="auto" latinLnBrk="0" hangingPunct="1">
              <a:lnSpc>
                <a:spcPts val="2883"/>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a:endParaRPr>
          </a:p>
        </p:txBody>
      </p:sp>
      <p:pic>
        <p:nvPicPr>
          <p:cNvPr id="9" name="Picture 8" descr="cid:image004.jpg@01D35EBA.0EB41FD0">
            <a:extLst>
              <a:ext uri="{FF2B5EF4-FFF2-40B4-BE49-F238E27FC236}">
                <a16:creationId xmlns:a16="http://schemas.microsoft.com/office/drawing/2014/main" id="{C0D6FF3C-0CE1-4619-8053-420D3CA1BE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16905" y="5344595"/>
            <a:ext cx="2045038" cy="1080120"/>
          </a:xfrm>
          <a:prstGeom prst="rect">
            <a:avLst/>
          </a:prstGeom>
          <a:noFill/>
          <a:ln>
            <a:noFill/>
          </a:ln>
        </p:spPr>
      </p:pic>
      <p:pic>
        <p:nvPicPr>
          <p:cNvPr id="10" name="Picture 9" descr="MVP_Logo_Horizontal_Secondary_Black_RGB_300ppi">
            <a:extLst>
              <a:ext uri="{FF2B5EF4-FFF2-40B4-BE49-F238E27FC236}">
                <a16:creationId xmlns:a16="http://schemas.microsoft.com/office/drawing/2014/main" id="{72407470-1A3A-4DB4-B4E8-EC813D0191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87888" y="5569210"/>
            <a:ext cx="1905482" cy="792088"/>
          </a:xfrm>
          <a:prstGeom prst="rect">
            <a:avLst/>
          </a:prstGeom>
          <a:noFill/>
          <a:ln>
            <a:noFill/>
          </a:ln>
        </p:spPr>
      </p:pic>
      <p:pic>
        <p:nvPicPr>
          <p:cNvPr id="8" name="Picture 2" descr="https://avatars3.githubusercontent.com/u/12963406?s=460&amp;v=4">
            <a:extLst>
              <a:ext uri="{FF2B5EF4-FFF2-40B4-BE49-F238E27FC236}">
                <a16:creationId xmlns:a16="http://schemas.microsoft.com/office/drawing/2014/main" id="{00AC644D-B9A2-4C05-8032-36A874F4D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58992">
            <a:off x="8931641" y="2752886"/>
            <a:ext cx="2800350" cy="280035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38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28E668-EE1D-4A06-B380-5C75EEBD442E}"/>
              </a:ext>
            </a:extLst>
          </p:cNvPr>
          <p:cNvSpPr txBox="1">
            <a:spLocks/>
          </p:cNvSpPr>
          <p:nvPr/>
        </p:nvSpPr>
        <p:spPr>
          <a:xfrm>
            <a:off x="382232" y="404664"/>
            <a:ext cx="11377264" cy="94252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5400" b="1" dirty="0">
                <a:solidFill>
                  <a:srgbClr val="000000">
                    <a:lumMod val="75000"/>
                    <a:lumOff val="25000"/>
                  </a:srgbClr>
                </a:solidFill>
                <a:latin typeface="Segoe UI Light"/>
              </a:rPr>
              <a:t>AB Testing scenario</a:t>
            </a:r>
            <a:endPar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pic>
        <p:nvPicPr>
          <p:cNvPr id="3" name="Picture 2">
            <a:extLst>
              <a:ext uri="{FF2B5EF4-FFF2-40B4-BE49-F238E27FC236}">
                <a16:creationId xmlns:a16="http://schemas.microsoft.com/office/drawing/2014/main" id="{47673A20-68C0-47AA-8F61-4097ECD050FB}"/>
              </a:ext>
            </a:extLst>
          </p:cNvPr>
          <p:cNvPicPr>
            <a:picLocks noChangeAspect="1"/>
          </p:cNvPicPr>
          <p:nvPr/>
        </p:nvPicPr>
        <p:blipFill>
          <a:blip r:embed="rId2"/>
          <a:stretch>
            <a:fillRect/>
          </a:stretch>
        </p:blipFill>
        <p:spPr>
          <a:xfrm>
            <a:off x="1055440" y="1916832"/>
            <a:ext cx="10200000" cy="3876190"/>
          </a:xfrm>
          <a:prstGeom prst="rect">
            <a:avLst/>
          </a:prstGeom>
        </p:spPr>
      </p:pic>
    </p:spTree>
    <p:extLst>
      <p:ext uri="{BB962C8B-B14F-4D97-AF65-F5344CB8AC3E}">
        <p14:creationId xmlns:p14="http://schemas.microsoft.com/office/powerpoint/2010/main" val="407221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28E668-EE1D-4A06-B380-5C75EEBD442E}"/>
              </a:ext>
            </a:extLst>
          </p:cNvPr>
          <p:cNvSpPr txBox="1">
            <a:spLocks/>
          </p:cNvSpPr>
          <p:nvPr/>
        </p:nvSpPr>
        <p:spPr>
          <a:xfrm>
            <a:off x="-202233" y="443879"/>
            <a:ext cx="11377264" cy="94252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5400" b="1" dirty="0">
                <a:solidFill>
                  <a:srgbClr val="000000">
                    <a:lumMod val="75000"/>
                    <a:lumOff val="25000"/>
                  </a:srgbClr>
                </a:solidFill>
                <a:latin typeface="Segoe UI Light"/>
              </a:rPr>
              <a:t>AB Testing scenario</a:t>
            </a:r>
            <a:endPar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pic>
        <p:nvPicPr>
          <p:cNvPr id="3" name="Picture 2">
            <a:extLst>
              <a:ext uri="{FF2B5EF4-FFF2-40B4-BE49-F238E27FC236}">
                <a16:creationId xmlns:a16="http://schemas.microsoft.com/office/drawing/2014/main" id="{47673A20-68C0-47AA-8F61-4097ECD050FB}"/>
              </a:ext>
            </a:extLst>
          </p:cNvPr>
          <p:cNvPicPr>
            <a:picLocks noChangeAspect="1"/>
          </p:cNvPicPr>
          <p:nvPr/>
        </p:nvPicPr>
        <p:blipFill rotWithShape="1">
          <a:blip r:embed="rId2"/>
          <a:srcRect b="81423"/>
          <a:stretch/>
        </p:blipFill>
        <p:spPr>
          <a:xfrm>
            <a:off x="970864" y="4941168"/>
            <a:ext cx="10200000" cy="720080"/>
          </a:xfrm>
          <a:prstGeom prst="rect">
            <a:avLst/>
          </a:prstGeom>
        </p:spPr>
      </p:pic>
      <p:cxnSp>
        <p:nvCxnSpPr>
          <p:cNvPr id="5" name="Straight Connector 4">
            <a:extLst>
              <a:ext uri="{FF2B5EF4-FFF2-40B4-BE49-F238E27FC236}">
                <a16:creationId xmlns:a16="http://schemas.microsoft.com/office/drawing/2014/main" id="{A00D6457-7C78-41A8-BCAF-B3690AF08658}"/>
              </a:ext>
            </a:extLst>
          </p:cNvPr>
          <p:cNvCxnSpPr/>
          <p:nvPr/>
        </p:nvCxnSpPr>
        <p:spPr>
          <a:xfrm>
            <a:off x="767408" y="4005064"/>
            <a:ext cx="10619480"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 name="Title 2">
            <a:extLst>
              <a:ext uri="{FF2B5EF4-FFF2-40B4-BE49-F238E27FC236}">
                <a16:creationId xmlns:a16="http://schemas.microsoft.com/office/drawing/2014/main" id="{0AAE3274-66E8-403C-93CC-1525409B6F0E}"/>
              </a:ext>
            </a:extLst>
          </p:cNvPr>
          <p:cNvSpPr txBox="1">
            <a:spLocks/>
          </p:cNvSpPr>
          <p:nvPr/>
        </p:nvSpPr>
        <p:spPr>
          <a:xfrm>
            <a:off x="623392" y="3573016"/>
            <a:ext cx="2977464" cy="43204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2400" b="1" dirty="0">
                <a:solidFill>
                  <a:srgbClr val="000000">
                    <a:lumMod val="75000"/>
                    <a:lumOff val="25000"/>
                  </a:srgbClr>
                </a:solidFill>
                <a:latin typeface="Segoe UI Light"/>
              </a:rPr>
              <a:t>Smart Load Balancer</a:t>
            </a:r>
            <a:endParaRPr kumimoji="0" lang="en-GB" sz="2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
        <p:nvSpPr>
          <p:cNvPr id="7" name="Rectangle 6">
            <a:extLst>
              <a:ext uri="{FF2B5EF4-FFF2-40B4-BE49-F238E27FC236}">
                <a16:creationId xmlns:a16="http://schemas.microsoft.com/office/drawing/2014/main" id="{CE6A4DE6-EB8E-4ECA-82A6-091672B54545}"/>
              </a:ext>
            </a:extLst>
          </p:cNvPr>
          <p:cNvSpPr/>
          <p:nvPr/>
        </p:nvSpPr>
        <p:spPr>
          <a:xfrm>
            <a:off x="4223792" y="1707231"/>
            <a:ext cx="2520280" cy="57606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solidFill>
                  <a:srgbClr val="0072C6"/>
                </a:solidFill>
              </a:rPr>
              <a:t>Requests</a:t>
            </a:r>
          </a:p>
        </p:txBody>
      </p:sp>
      <p:cxnSp>
        <p:nvCxnSpPr>
          <p:cNvPr id="11" name="Straight Arrow Connector 10">
            <a:extLst>
              <a:ext uri="{FF2B5EF4-FFF2-40B4-BE49-F238E27FC236}">
                <a16:creationId xmlns:a16="http://schemas.microsoft.com/office/drawing/2014/main" id="{06D232A7-95EA-45C4-AF85-78A2A8B05CDB}"/>
              </a:ext>
            </a:extLst>
          </p:cNvPr>
          <p:cNvCxnSpPr/>
          <p:nvPr/>
        </p:nvCxnSpPr>
        <p:spPr>
          <a:xfrm flipH="1">
            <a:off x="3609637" y="2283294"/>
            <a:ext cx="1152128" cy="2657873"/>
          </a:xfrm>
          <a:prstGeom prst="straightConnector1">
            <a:avLst/>
          </a:prstGeom>
          <a:ln w="952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79358C5-C8D1-43EC-8C83-3122629E988B}"/>
              </a:ext>
            </a:extLst>
          </p:cNvPr>
          <p:cNvCxnSpPr>
            <a:cxnSpLocks/>
          </p:cNvCxnSpPr>
          <p:nvPr/>
        </p:nvCxnSpPr>
        <p:spPr>
          <a:xfrm>
            <a:off x="6057909" y="2283294"/>
            <a:ext cx="1590475" cy="2657873"/>
          </a:xfrm>
          <a:prstGeom prst="straightConnector1">
            <a:avLst/>
          </a:prstGeom>
          <a:ln w="952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itle 2">
            <a:extLst>
              <a:ext uri="{FF2B5EF4-FFF2-40B4-BE49-F238E27FC236}">
                <a16:creationId xmlns:a16="http://schemas.microsoft.com/office/drawing/2014/main" id="{0D2BEAC1-E8FD-4C4B-AD61-17606F8FA567}"/>
              </a:ext>
            </a:extLst>
          </p:cNvPr>
          <p:cNvSpPr txBox="1">
            <a:spLocks/>
          </p:cNvSpPr>
          <p:nvPr/>
        </p:nvSpPr>
        <p:spPr>
          <a:xfrm>
            <a:off x="3184903" y="1779239"/>
            <a:ext cx="980285" cy="43204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2400" b="1" dirty="0">
                <a:solidFill>
                  <a:srgbClr val="000000">
                    <a:lumMod val="75000"/>
                    <a:lumOff val="25000"/>
                  </a:srgbClr>
                </a:solidFill>
                <a:latin typeface="Segoe UI Light"/>
              </a:rPr>
              <a:t>90%</a:t>
            </a:r>
            <a:endParaRPr kumimoji="0" lang="en-GB" sz="2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
        <p:nvSpPr>
          <p:cNvPr id="19" name="Title 2">
            <a:extLst>
              <a:ext uri="{FF2B5EF4-FFF2-40B4-BE49-F238E27FC236}">
                <a16:creationId xmlns:a16="http://schemas.microsoft.com/office/drawing/2014/main" id="{426B499B-79E1-406C-84E9-70D05AE48BBF}"/>
              </a:ext>
            </a:extLst>
          </p:cNvPr>
          <p:cNvSpPr txBox="1">
            <a:spLocks/>
          </p:cNvSpPr>
          <p:nvPr/>
        </p:nvSpPr>
        <p:spPr>
          <a:xfrm>
            <a:off x="6706086" y="1776028"/>
            <a:ext cx="980285" cy="43204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2400" b="1" dirty="0">
                <a:solidFill>
                  <a:srgbClr val="000000">
                    <a:lumMod val="75000"/>
                    <a:lumOff val="25000"/>
                  </a:srgbClr>
                </a:solidFill>
                <a:latin typeface="Segoe UI Light"/>
              </a:rPr>
              <a:t>10%</a:t>
            </a:r>
            <a:endParaRPr kumimoji="0" lang="en-GB" sz="2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Tree>
    <p:extLst>
      <p:ext uri="{BB962C8B-B14F-4D97-AF65-F5344CB8AC3E}">
        <p14:creationId xmlns:p14="http://schemas.microsoft.com/office/powerpoint/2010/main" val="1594619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10" presetClass="exit" presetSubtype="0" fill="hold" nodeType="after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par>
                          <p:cTn id="26" fill="hold">
                            <p:stCondLst>
                              <p:cond delay="500"/>
                            </p:stCondLst>
                            <p:childTnLst>
                              <p:par>
                                <p:cTn id="27" presetID="10" presetClass="exit" presetSubtype="0" fill="hold" nodeType="after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500"/>
                            </p:stCondLst>
                            <p:childTnLst>
                              <p:par>
                                <p:cTn id="36" presetID="10" presetClass="exit" presetSubtype="0" fill="hold" nodeType="after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up)">
                                      <p:cBhvr>
                                        <p:cTn id="43" dur="500"/>
                                        <p:tgtEl>
                                          <p:spTgt spid="11"/>
                                        </p:tgtEl>
                                      </p:cBhvr>
                                    </p:animEffect>
                                  </p:childTnLst>
                                </p:cTn>
                              </p:par>
                            </p:childTnLst>
                          </p:cTn>
                        </p:par>
                        <p:par>
                          <p:cTn id="44" fill="hold">
                            <p:stCondLst>
                              <p:cond delay="500"/>
                            </p:stCondLst>
                            <p:childTnLst>
                              <p:par>
                                <p:cTn id="45" presetID="10" presetClass="exit" presetSubtype="0" fill="hold" nodeType="after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28E668-EE1D-4A06-B380-5C75EEBD442E}"/>
              </a:ext>
            </a:extLst>
          </p:cNvPr>
          <p:cNvSpPr txBox="1">
            <a:spLocks/>
          </p:cNvSpPr>
          <p:nvPr/>
        </p:nvSpPr>
        <p:spPr>
          <a:xfrm>
            <a:off x="-202233" y="443879"/>
            <a:ext cx="11377264" cy="94252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5400" b="1" dirty="0">
                <a:solidFill>
                  <a:srgbClr val="000000">
                    <a:lumMod val="75000"/>
                    <a:lumOff val="25000"/>
                  </a:srgbClr>
                </a:solidFill>
                <a:latin typeface="Segoe UI Light"/>
              </a:rPr>
              <a:t>AB Testing scenario</a:t>
            </a:r>
            <a:endPar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pic>
        <p:nvPicPr>
          <p:cNvPr id="3" name="Picture 2">
            <a:extLst>
              <a:ext uri="{FF2B5EF4-FFF2-40B4-BE49-F238E27FC236}">
                <a16:creationId xmlns:a16="http://schemas.microsoft.com/office/drawing/2014/main" id="{47673A20-68C0-47AA-8F61-4097ECD050FB}"/>
              </a:ext>
            </a:extLst>
          </p:cNvPr>
          <p:cNvPicPr>
            <a:picLocks noChangeAspect="1"/>
          </p:cNvPicPr>
          <p:nvPr/>
        </p:nvPicPr>
        <p:blipFill rotWithShape="1">
          <a:blip r:embed="rId2"/>
          <a:srcRect b="81423"/>
          <a:stretch/>
        </p:blipFill>
        <p:spPr>
          <a:xfrm>
            <a:off x="970864" y="4941168"/>
            <a:ext cx="10200000" cy="720080"/>
          </a:xfrm>
          <a:prstGeom prst="rect">
            <a:avLst/>
          </a:prstGeom>
        </p:spPr>
      </p:pic>
      <p:cxnSp>
        <p:nvCxnSpPr>
          <p:cNvPr id="5" name="Straight Connector 4">
            <a:extLst>
              <a:ext uri="{FF2B5EF4-FFF2-40B4-BE49-F238E27FC236}">
                <a16:creationId xmlns:a16="http://schemas.microsoft.com/office/drawing/2014/main" id="{A00D6457-7C78-41A8-BCAF-B3690AF08658}"/>
              </a:ext>
            </a:extLst>
          </p:cNvPr>
          <p:cNvCxnSpPr/>
          <p:nvPr/>
        </p:nvCxnSpPr>
        <p:spPr>
          <a:xfrm>
            <a:off x="767408" y="4005064"/>
            <a:ext cx="10619480"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 name="Title 2">
            <a:extLst>
              <a:ext uri="{FF2B5EF4-FFF2-40B4-BE49-F238E27FC236}">
                <a16:creationId xmlns:a16="http://schemas.microsoft.com/office/drawing/2014/main" id="{0AAE3274-66E8-403C-93CC-1525409B6F0E}"/>
              </a:ext>
            </a:extLst>
          </p:cNvPr>
          <p:cNvSpPr txBox="1">
            <a:spLocks/>
          </p:cNvSpPr>
          <p:nvPr/>
        </p:nvSpPr>
        <p:spPr>
          <a:xfrm>
            <a:off x="623392" y="3573016"/>
            <a:ext cx="2977464" cy="43204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2400" b="1" dirty="0">
                <a:solidFill>
                  <a:srgbClr val="000000">
                    <a:lumMod val="75000"/>
                    <a:lumOff val="25000"/>
                  </a:srgbClr>
                </a:solidFill>
                <a:latin typeface="Segoe UI Light"/>
              </a:rPr>
              <a:t>Smart Load Balancer</a:t>
            </a:r>
            <a:endParaRPr kumimoji="0" lang="en-GB" sz="2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
        <p:nvSpPr>
          <p:cNvPr id="7" name="Rectangle 6">
            <a:extLst>
              <a:ext uri="{FF2B5EF4-FFF2-40B4-BE49-F238E27FC236}">
                <a16:creationId xmlns:a16="http://schemas.microsoft.com/office/drawing/2014/main" id="{CE6A4DE6-EB8E-4ECA-82A6-091672B54545}"/>
              </a:ext>
            </a:extLst>
          </p:cNvPr>
          <p:cNvSpPr/>
          <p:nvPr/>
        </p:nvSpPr>
        <p:spPr>
          <a:xfrm>
            <a:off x="4223792" y="1707231"/>
            <a:ext cx="2520280" cy="57606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solidFill>
                  <a:srgbClr val="0072C6"/>
                </a:solidFill>
              </a:rPr>
              <a:t>Requests</a:t>
            </a:r>
          </a:p>
        </p:txBody>
      </p:sp>
      <p:cxnSp>
        <p:nvCxnSpPr>
          <p:cNvPr id="11" name="Straight Arrow Connector 10">
            <a:extLst>
              <a:ext uri="{FF2B5EF4-FFF2-40B4-BE49-F238E27FC236}">
                <a16:creationId xmlns:a16="http://schemas.microsoft.com/office/drawing/2014/main" id="{06D232A7-95EA-45C4-AF85-78A2A8B05CDB}"/>
              </a:ext>
            </a:extLst>
          </p:cNvPr>
          <p:cNvCxnSpPr/>
          <p:nvPr/>
        </p:nvCxnSpPr>
        <p:spPr>
          <a:xfrm flipH="1">
            <a:off x="3609637" y="2283294"/>
            <a:ext cx="1152128" cy="2657873"/>
          </a:xfrm>
          <a:prstGeom prst="straightConnector1">
            <a:avLst/>
          </a:prstGeom>
          <a:ln w="952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79358C5-C8D1-43EC-8C83-3122629E988B}"/>
              </a:ext>
            </a:extLst>
          </p:cNvPr>
          <p:cNvCxnSpPr>
            <a:cxnSpLocks/>
          </p:cNvCxnSpPr>
          <p:nvPr/>
        </p:nvCxnSpPr>
        <p:spPr>
          <a:xfrm>
            <a:off x="6057909" y="2283294"/>
            <a:ext cx="1590475" cy="2657873"/>
          </a:xfrm>
          <a:prstGeom prst="straightConnector1">
            <a:avLst/>
          </a:prstGeom>
          <a:ln w="952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EDB514-520A-4BF5-AD71-61176E5A531B}"/>
              </a:ext>
            </a:extLst>
          </p:cNvPr>
          <p:cNvCxnSpPr>
            <a:cxnSpLocks/>
          </p:cNvCxnSpPr>
          <p:nvPr/>
        </p:nvCxnSpPr>
        <p:spPr>
          <a:xfrm>
            <a:off x="3647728" y="5630391"/>
            <a:ext cx="598537" cy="534913"/>
          </a:xfrm>
          <a:prstGeom prst="straightConnector1">
            <a:avLst/>
          </a:prstGeom>
          <a:ln w="952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8D7621-55E9-475A-9E91-E91BCD549037}"/>
              </a:ext>
            </a:extLst>
          </p:cNvPr>
          <p:cNvCxnSpPr>
            <a:cxnSpLocks/>
            <a:endCxn id="15" idx="3"/>
          </p:cNvCxnSpPr>
          <p:nvPr/>
        </p:nvCxnSpPr>
        <p:spPr>
          <a:xfrm flipH="1">
            <a:off x="6766545" y="5661248"/>
            <a:ext cx="910044" cy="648071"/>
          </a:xfrm>
          <a:prstGeom prst="straightConnector1">
            <a:avLst/>
          </a:prstGeom>
          <a:ln w="952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FE64A8C-926C-4366-A459-56E2109DB902}"/>
              </a:ext>
            </a:extLst>
          </p:cNvPr>
          <p:cNvSpPr/>
          <p:nvPr/>
        </p:nvSpPr>
        <p:spPr>
          <a:xfrm>
            <a:off x="4246265" y="6021287"/>
            <a:ext cx="2520280" cy="57606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solidFill>
                  <a:srgbClr val="0072C6"/>
                </a:solidFill>
              </a:rPr>
              <a:t>Evaluation</a:t>
            </a:r>
          </a:p>
        </p:txBody>
      </p:sp>
      <p:sp>
        <p:nvSpPr>
          <p:cNvPr id="20" name="Title 2">
            <a:extLst>
              <a:ext uri="{FF2B5EF4-FFF2-40B4-BE49-F238E27FC236}">
                <a16:creationId xmlns:a16="http://schemas.microsoft.com/office/drawing/2014/main" id="{3BC33E19-0580-4657-9973-E5F41FC1BA15}"/>
              </a:ext>
            </a:extLst>
          </p:cNvPr>
          <p:cNvSpPr txBox="1">
            <a:spLocks/>
          </p:cNvSpPr>
          <p:nvPr/>
        </p:nvSpPr>
        <p:spPr>
          <a:xfrm>
            <a:off x="2879302" y="6093295"/>
            <a:ext cx="980285" cy="43204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true</a:t>
            </a:r>
          </a:p>
        </p:txBody>
      </p:sp>
      <p:sp>
        <p:nvSpPr>
          <p:cNvPr id="21" name="Title 2">
            <a:extLst>
              <a:ext uri="{FF2B5EF4-FFF2-40B4-BE49-F238E27FC236}">
                <a16:creationId xmlns:a16="http://schemas.microsoft.com/office/drawing/2014/main" id="{19FECFD1-212A-4A82-AC9C-81CCAAA27D65}"/>
              </a:ext>
            </a:extLst>
          </p:cNvPr>
          <p:cNvSpPr txBox="1">
            <a:spLocks/>
          </p:cNvSpPr>
          <p:nvPr/>
        </p:nvSpPr>
        <p:spPr>
          <a:xfrm>
            <a:off x="7186446" y="6093295"/>
            <a:ext cx="980285" cy="43204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false</a:t>
            </a:r>
          </a:p>
        </p:txBody>
      </p:sp>
    </p:spTree>
    <p:extLst>
      <p:ext uri="{BB962C8B-B14F-4D97-AF65-F5344CB8AC3E}">
        <p14:creationId xmlns:p14="http://schemas.microsoft.com/office/powerpoint/2010/main" val="3353526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106286" y="5789180"/>
            <a:ext cx="2085714" cy="819048"/>
          </a:xfrm>
          <a:prstGeom prst="rect">
            <a:avLst/>
          </a:prstGeom>
        </p:spPr>
      </p:pic>
      <p:sp>
        <p:nvSpPr>
          <p:cNvPr id="5" name="TextBox 4"/>
          <p:cNvSpPr txBox="1"/>
          <p:nvPr/>
        </p:nvSpPr>
        <p:spPr>
          <a:xfrm>
            <a:off x="0" y="6269674"/>
            <a:ext cx="1799339" cy="338554"/>
          </a:xfrm>
          <a:prstGeom prst="rect">
            <a:avLst/>
          </a:prstGeom>
          <a:noFill/>
        </p:spPr>
        <p:txBody>
          <a:bodyPr wrap="none" rtlCol="0">
            <a:spAutoFit/>
          </a:bodyPr>
          <a:lstStyle/>
          <a:p>
            <a:r>
              <a:rPr lang="en-GB" sz="1600" dirty="0">
                <a:solidFill>
                  <a:schemeClr val="tx1">
                    <a:lumMod val="65000"/>
                    <a:lumOff val="35000"/>
                  </a:schemeClr>
                </a:solidFill>
                <a:effectLst>
                  <a:innerShdw blurRad="63500" dist="50800" dir="13500000">
                    <a:prstClr val="black">
                      <a:alpha val="50000"/>
                    </a:prstClr>
                  </a:innerShdw>
                </a:effectLst>
              </a:rPr>
              <a:t>Terry McCann 2017</a:t>
            </a:r>
          </a:p>
        </p:txBody>
      </p:sp>
      <p:pic>
        <p:nvPicPr>
          <p:cNvPr id="4" name="Picture 3">
            <a:extLst>
              <a:ext uri="{FF2B5EF4-FFF2-40B4-BE49-F238E27FC236}">
                <a16:creationId xmlns:a16="http://schemas.microsoft.com/office/drawing/2014/main" id="{5EBCDE79-7523-48CA-B913-FB89C9C6AA37}"/>
              </a:ext>
            </a:extLst>
          </p:cNvPr>
          <p:cNvPicPr>
            <a:picLocks noChangeAspect="1"/>
          </p:cNvPicPr>
          <p:nvPr/>
        </p:nvPicPr>
        <p:blipFill>
          <a:blip r:embed="rId4"/>
          <a:stretch>
            <a:fillRect/>
          </a:stretch>
        </p:blipFill>
        <p:spPr>
          <a:xfrm>
            <a:off x="-37072" y="200856"/>
            <a:ext cx="12443019" cy="6407372"/>
          </a:xfrm>
          <a:prstGeom prst="rect">
            <a:avLst/>
          </a:prstGeom>
        </p:spPr>
      </p:pic>
      <p:pic>
        <p:nvPicPr>
          <p:cNvPr id="7" name="Picture 6">
            <a:extLst>
              <a:ext uri="{FF2B5EF4-FFF2-40B4-BE49-F238E27FC236}">
                <a16:creationId xmlns:a16="http://schemas.microsoft.com/office/drawing/2014/main" id="{8F7600FD-0630-4A15-B879-DBE556E478F7}"/>
              </a:ext>
            </a:extLst>
          </p:cNvPr>
          <p:cNvPicPr>
            <a:picLocks noChangeAspect="1"/>
          </p:cNvPicPr>
          <p:nvPr/>
        </p:nvPicPr>
        <p:blipFill>
          <a:blip r:embed="rId5"/>
          <a:stretch>
            <a:fillRect/>
          </a:stretch>
        </p:blipFill>
        <p:spPr>
          <a:xfrm>
            <a:off x="-37072" y="6608228"/>
            <a:ext cx="12628607" cy="314286"/>
          </a:xfrm>
          <a:prstGeom prst="rect">
            <a:avLst/>
          </a:prstGeom>
        </p:spPr>
      </p:pic>
      <p:pic>
        <p:nvPicPr>
          <p:cNvPr id="8" name="Picture 7">
            <a:extLst>
              <a:ext uri="{FF2B5EF4-FFF2-40B4-BE49-F238E27FC236}">
                <a16:creationId xmlns:a16="http://schemas.microsoft.com/office/drawing/2014/main" id="{AA337C63-509B-4452-9AA4-986C6E546FDE}"/>
              </a:ext>
            </a:extLst>
          </p:cNvPr>
          <p:cNvPicPr>
            <a:picLocks noChangeAspect="1"/>
          </p:cNvPicPr>
          <p:nvPr/>
        </p:nvPicPr>
        <p:blipFill>
          <a:blip r:embed="rId5"/>
          <a:stretch>
            <a:fillRect/>
          </a:stretch>
        </p:blipFill>
        <p:spPr>
          <a:xfrm>
            <a:off x="-129867" y="-9627"/>
            <a:ext cx="12628607" cy="314286"/>
          </a:xfrm>
          <a:prstGeom prst="rect">
            <a:avLst/>
          </a:prstGeom>
        </p:spPr>
      </p:pic>
      <p:pic>
        <p:nvPicPr>
          <p:cNvPr id="11" name="Picture 10">
            <a:extLst>
              <a:ext uri="{FF2B5EF4-FFF2-40B4-BE49-F238E27FC236}">
                <a16:creationId xmlns:a16="http://schemas.microsoft.com/office/drawing/2014/main" id="{FD8CE2AB-6202-4B3B-87EE-F9C19CAFBB54}"/>
              </a:ext>
            </a:extLst>
          </p:cNvPr>
          <p:cNvPicPr>
            <a:picLocks noChangeAspect="1"/>
          </p:cNvPicPr>
          <p:nvPr/>
        </p:nvPicPr>
        <p:blipFill>
          <a:blip r:embed="rId5"/>
          <a:stretch>
            <a:fillRect/>
          </a:stretch>
        </p:blipFill>
        <p:spPr>
          <a:xfrm>
            <a:off x="8229481" y="304659"/>
            <a:ext cx="4090088" cy="2922752"/>
          </a:xfrm>
          <a:prstGeom prst="rect">
            <a:avLst/>
          </a:prstGeom>
        </p:spPr>
      </p:pic>
      <p:pic>
        <p:nvPicPr>
          <p:cNvPr id="12" name="Picture 11">
            <a:extLst>
              <a:ext uri="{FF2B5EF4-FFF2-40B4-BE49-F238E27FC236}">
                <a16:creationId xmlns:a16="http://schemas.microsoft.com/office/drawing/2014/main" id="{6E55549C-03C1-4F77-AAB4-AAFBFA6C8994}"/>
              </a:ext>
            </a:extLst>
          </p:cNvPr>
          <p:cNvPicPr>
            <a:picLocks noChangeAspect="1"/>
          </p:cNvPicPr>
          <p:nvPr/>
        </p:nvPicPr>
        <p:blipFill>
          <a:blip r:embed="rId5"/>
          <a:stretch>
            <a:fillRect/>
          </a:stretch>
        </p:blipFill>
        <p:spPr>
          <a:xfrm>
            <a:off x="0" y="3257137"/>
            <a:ext cx="4090088" cy="2896527"/>
          </a:xfrm>
          <a:prstGeom prst="rect">
            <a:avLst/>
          </a:prstGeom>
        </p:spPr>
      </p:pic>
      <p:pic>
        <p:nvPicPr>
          <p:cNvPr id="13" name="Picture 12">
            <a:extLst>
              <a:ext uri="{FF2B5EF4-FFF2-40B4-BE49-F238E27FC236}">
                <a16:creationId xmlns:a16="http://schemas.microsoft.com/office/drawing/2014/main" id="{27294736-C917-4DD5-B9C8-616071E0A332}"/>
              </a:ext>
            </a:extLst>
          </p:cNvPr>
          <p:cNvPicPr>
            <a:picLocks noChangeAspect="1"/>
          </p:cNvPicPr>
          <p:nvPr/>
        </p:nvPicPr>
        <p:blipFill>
          <a:blip r:embed="rId5"/>
          <a:stretch>
            <a:fillRect/>
          </a:stretch>
        </p:blipFill>
        <p:spPr>
          <a:xfrm>
            <a:off x="4053016" y="3257138"/>
            <a:ext cx="4090088" cy="2896526"/>
          </a:xfrm>
          <a:prstGeom prst="rect">
            <a:avLst/>
          </a:prstGeom>
        </p:spPr>
      </p:pic>
      <p:pic>
        <p:nvPicPr>
          <p:cNvPr id="14" name="Picture 13">
            <a:extLst>
              <a:ext uri="{FF2B5EF4-FFF2-40B4-BE49-F238E27FC236}">
                <a16:creationId xmlns:a16="http://schemas.microsoft.com/office/drawing/2014/main" id="{1AD7D4E0-EDEB-419D-AD7F-14A77FA95277}"/>
              </a:ext>
            </a:extLst>
          </p:cNvPr>
          <p:cNvPicPr>
            <a:picLocks noChangeAspect="1"/>
          </p:cNvPicPr>
          <p:nvPr/>
        </p:nvPicPr>
        <p:blipFill>
          <a:blip r:embed="rId5"/>
          <a:stretch>
            <a:fillRect/>
          </a:stretch>
        </p:blipFill>
        <p:spPr>
          <a:xfrm>
            <a:off x="8175427" y="3437894"/>
            <a:ext cx="4090088" cy="2938192"/>
          </a:xfrm>
          <a:prstGeom prst="rect">
            <a:avLst/>
          </a:prstGeom>
        </p:spPr>
      </p:pic>
    </p:spTree>
    <p:extLst>
      <p:ext uri="{BB962C8B-B14F-4D97-AF65-F5344CB8AC3E}">
        <p14:creationId xmlns:p14="http://schemas.microsoft.com/office/powerpoint/2010/main" val="191104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28E668-EE1D-4A06-B380-5C75EEBD442E}"/>
              </a:ext>
            </a:extLst>
          </p:cNvPr>
          <p:cNvSpPr txBox="1">
            <a:spLocks/>
          </p:cNvSpPr>
          <p:nvPr/>
        </p:nvSpPr>
        <p:spPr>
          <a:xfrm>
            <a:off x="551384" y="2636912"/>
            <a:ext cx="11377264" cy="208823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A Smart Load Balancer, just wont work. </a:t>
            </a:r>
          </a:p>
        </p:txBody>
      </p:sp>
    </p:spTree>
    <p:extLst>
      <p:ext uri="{BB962C8B-B14F-4D97-AF65-F5344CB8AC3E}">
        <p14:creationId xmlns:p14="http://schemas.microsoft.com/office/powerpoint/2010/main" val="125065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p:cNvSpPr txBox="1"/>
          <p:nvPr/>
        </p:nvSpPr>
        <p:spPr>
          <a:xfrm>
            <a:off x="2063579" y="2531081"/>
            <a:ext cx="7574692"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404040"/>
                </a:solidFill>
                <a:effectLst/>
                <a:uLnTx/>
                <a:uFillTx/>
                <a:latin typeface="Segoe UI Light" panose="020B0502040204020203" pitchFamily="34" charset="0"/>
                <a:ea typeface="+mn-ea"/>
                <a:cs typeface="Segoe UI Light" panose="020B0502040204020203" pitchFamily="34" charset="0"/>
              </a:rPr>
              <a:t>But this isn’t the only problem…</a:t>
            </a:r>
          </a:p>
        </p:txBody>
      </p:sp>
    </p:spTree>
    <p:extLst>
      <p:ext uri="{BB962C8B-B14F-4D97-AF65-F5344CB8AC3E}">
        <p14:creationId xmlns:p14="http://schemas.microsoft.com/office/powerpoint/2010/main" val="238558145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106286" y="5789180"/>
            <a:ext cx="2085714" cy="819048"/>
          </a:xfrm>
          <a:prstGeom prst="rect">
            <a:avLst/>
          </a:prstGeom>
        </p:spPr>
      </p:pic>
      <p:sp>
        <p:nvSpPr>
          <p:cNvPr id="5" name="TextBox 4"/>
          <p:cNvSpPr txBox="1"/>
          <p:nvPr/>
        </p:nvSpPr>
        <p:spPr>
          <a:xfrm>
            <a:off x="0" y="6269674"/>
            <a:ext cx="1799339" cy="338554"/>
          </a:xfrm>
          <a:prstGeom prst="rect">
            <a:avLst/>
          </a:prstGeom>
          <a:noFill/>
        </p:spPr>
        <p:txBody>
          <a:bodyPr wrap="none" rtlCol="0">
            <a:spAutoFit/>
          </a:bodyPr>
          <a:lstStyle/>
          <a:p>
            <a:r>
              <a:rPr lang="en-GB" sz="1600" dirty="0">
                <a:solidFill>
                  <a:schemeClr val="tx1">
                    <a:lumMod val="65000"/>
                    <a:lumOff val="35000"/>
                  </a:schemeClr>
                </a:solidFill>
                <a:effectLst>
                  <a:innerShdw blurRad="63500" dist="50800" dir="13500000">
                    <a:prstClr val="black">
                      <a:alpha val="50000"/>
                    </a:prstClr>
                  </a:innerShdw>
                </a:effectLst>
              </a:rPr>
              <a:t>Terry McCann 2017</a:t>
            </a:r>
          </a:p>
        </p:txBody>
      </p:sp>
      <p:pic>
        <p:nvPicPr>
          <p:cNvPr id="4" name="Picture 3">
            <a:extLst>
              <a:ext uri="{FF2B5EF4-FFF2-40B4-BE49-F238E27FC236}">
                <a16:creationId xmlns:a16="http://schemas.microsoft.com/office/drawing/2014/main" id="{5EBCDE79-7523-48CA-B913-FB89C9C6AA37}"/>
              </a:ext>
            </a:extLst>
          </p:cNvPr>
          <p:cNvPicPr>
            <a:picLocks noChangeAspect="1"/>
          </p:cNvPicPr>
          <p:nvPr/>
        </p:nvPicPr>
        <p:blipFill>
          <a:blip r:embed="rId4"/>
          <a:stretch>
            <a:fillRect/>
          </a:stretch>
        </p:blipFill>
        <p:spPr>
          <a:xfrm>
            <a:off x="-37072" y="200856"/>
            <a:ext cx="12443019" cy="6407372"/>
          </a:xfrm>
          <a:prstGeom prst="rect">
            <a:avLst/>
          </a:prstGeom>
        </p:spPr>
      </p:pic>
      <p:pic>
        <p:nvPicPr>
          <p:cNvPr id="7" name="Picture 6">
            <a:extLst>
              <a:ext uri="{FF2B5EF4-FFF2-40B4-BE49-F238E27FC236}">
                <a16:creationId xmlns:a16="http://schemas.microsoft.com/office/drawing/2014/main" id="{8F7600FD-0630-4A15-B879-DBE556E478F7}"/>
              </a:ext>
            </a:extLst>
          </p:cNvPr>
          <p:cNvPicPr>
            <a:picLocks noChangeAspect="1"/>
          </p:cNvPicPr>
          <p:nvPr/>
        </p:nvPicPr>
        <p:blipFill>
          <a:blip r:embed="rId5"/>
          <a:stretch>
            <a:fillRect/>
          </a:stretch>
        </p:blipFill>
        <p:spPr>
          <a:xfrm>
            <a:off x="-37072" y="6608228"/>
            <a:ext cx="12628607" cy="314286"/>
          </a:xfrm>
          <a:prstGeom prst="rect">
            <a:avLst/>
          </a:prstGeom>
        </p:spPr>
      </p:pic>
      <p:pic>
        <p:nvPicPr>
          <p:cNvPr id="8" name="Picture 7">
            <a:extLst>
              <a:ext uri="{FF2B5EF4-FFF2-40B4-BE49-F238E27FC236}">
                <a16:creationId xmlns:a16="http://schemas.microsoft.com/office/drawing/2014/main" id="{AA337C63-509B-4452-9AA4-986C6E546FDE}"/>
              </a:ext>
            </a:extLst>
          </p:cNvPr>
          <p:cNvPicPr>
            <a:picLocks noChangeAspect="1"/>
          </p:cNvPicPr>
          <p:nvPr/>
        </p:nvPicPr>
        <p:blipFill>
          <a:blip r:embed="rId5"/>
          <a:stretch>
            <a:fillRect/>
          </a:stretch>
        </p:blipFill>
        <p:spPr>
          <a:xfrm>
            <a:off x="-129867" y="-9627"/>
            <a:ext cx="12628607" cy="314286"/>
          </a:xfrm>
          <a:prstGeom prst="rect">
            <a:avLst/>
          </a:prstGeom>
        </p:spPr>
      </p:pic>
    </p:spTree>
    <p:extLst>
      <p:ext uri="{BB962C8B-B14F-4D97-AF65-F5344CB8AC3E}">
        <p14:creationId xmlns:p14="http://schemas.microsoft.com/office/powerpoint/2010/main" val="4025894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106286" y="5789180"/>
            <a:ext cx="2085714" cy="819048"/>
          </a:xfrm>
          <a:prstGeom prst="rect">
            <a:avLst/>
          </a:prstGeom>
        </p:spPr>
      </p:pic>
      <p:sp>
        <p:nvSpPr>
          <p:cNvPr id="5" name="TextBox 4"/>
          <p:cNvSpPr txBox="1"/>
          <p:nvPr/>
        </p:nvSpPr>
        <p:spPr>
          <a:xfrm>
            <a:off x="0" y="6269674"/>
            <a:ext cx="1799339" cy="338554"/>
          </a:xfrm>
          <a:prstGeom prst="rect">
            <a:avLst/>
          </a:prstGeom>
          <a:noFill/>
        </p:spPr>
        <p:txBody>
          <a:bodyPr wrap="none" rtlCol="0">
            <a:spAutoFit/>
          </a:bodyPr>
          <a:lstStyle/>
          <a:p>
            <a:r>
              <a:rPr lang="en-GB" sz="1600" dirty="0">
                <a:solidFill>
                  <a:schemeClr val="tx1">
                    <a:lumMod val="65000"/>
                    <a:lumOff val="35000"/>
                  </a:schemeClr>
                </a:solidFill>
                <a:effectLst>
                  <a:innerShdw blurRad="63500" dist="50800" dir="13500000">
                    <a:prstClr val="black">
                      <a:alpha val="50000"/>
                    </a:prstClr>
                  </a:innerShdw>
                </a:effectLst>
              </a:rPr>
              <a:t>Terry McCann 2017</a:t>
            </a:r>
          </a:p>
        </p:txBody>
      </p:sp>
      <p:pic>
        <p:nvPicPr>
          <p:cNvPr id="4" name="Picture 3">
            <a:extLst>
              <a:ext uri="{FF2B5EF4-FFF2-40B4-BE49-F238E27FC236}">
                <a16:creationId xmlns:a16="http://schemas.microsoft.com/office/drawing/2014/main" id="{5EBCDE79-7523-48CA-B913-FB89C9C6AA37}"/>
              </a:ext>
            </a:extLst>
          </p:cNvPr>
          <p:cNvPicPr>
            <a:picLocks noChangeAspect="1"/>
          </p:cNvPicPr>
          <p:nvPr/>
        </p:nvPicPr>
        <p:blipFill>
          <a:blip r:embed="rId4"/>
          <a:stretch>
            <a:fillRect/>
          </a:stretch>
        </p:blipFill>
        <p:spPr>
          <a:xfrm>
            <a:off x="-37072" y="200856"/>
            <a:ext cx="12443019" cy="6407372"/>
          </a:xfrm>
          <a:prstGeom prst="rect">
            <a:avLst/>
          </a:prstGeom>
        </p:spPr>
      </p:pic>
      <p:pic>
        <p:nvPicPr>
          <p:cNvPr id="7" name="Picture 6">
            <a:extLst>
              <a:ext uri="{FF2B5EF4-FFF2-40B4-BE49-F238E27FC236}">
                <a16:creationId xmlns:a16="http://schemas.microsoft.com/office/drawing/2014/main" id="{8F7600FD-0630-4A15-B879-DBE556E478F7}"/>
              </a:ext>
            </a:extLst>
          </p:cNvPr>
          <p:cNvPicPr>
            <a:picLocks noChangeAspect="1"/>
          </p:cNvPicPr>
          <p:nvPr/>
        </p:nvPicPr>
        <p:blipFill>
          <a:blip r:embed="rId5"/>
          <a:stretch>
            <a:fillRect/>
          </a:stretch>
        </p:blipFill>
        <p:spPr>
          <a:xfrm>
            <a:off x="-37072" y="6608228"/>
            <a:ext cx="12628607" cy="314286"/>
          </a:xfrm>
          <a:prstGeom prst="rect">
            <a:avLst/>
          </a:prstGeom>
        </p:spPr>
      </p:pic>
      <p:pic>
        <p:nvPicPr>
          <p:cNvPr id="8" name="Picture 7">
            <a:extLst>
              <a:ext uri="{FF2B5EF4-FFF2-40B4-BE49-F238E27FC236}">
                <a16:creationId xmlns:a16="http://schemas.microsoft.com/office/drawing/2014/main" id="{AA337C63-509B-4452-9AA4-986C6E546FDE}"/>
              </a:ext>
            </a:extLst>
          </p:cNvPr>
          <p:cNvPicPr>
            <a:picLocks noChangeAspect="1"/>
          </p:cNvPicPr>
          <p:nvPr/>
        </p:nvPicPr>
        <p:blipFill>
          <a:blip r:embed="rId5"/>
          <a:stretch>
            <a:fillRect/>
          </a:stretch>
        </p:blipFill>
        <p:spPr>
          <a:xfrm>
            <a:off x="-129867" y="-9627"/>
            <a:ext cx="12628607" cy="314286"/>
          </a:xfrm>
          <a:prstGeom prst="rect">
            <a:avLst/>
          </a:prstGeom>
        </p:spPr>
      </p:pic>
      <p:pic>
        <p:nvPicPr>
          <p:cNvPr id="9" name="Picture 8">
            <a:extLst>
              <a:ext uri="{FF2B5EF4-FFF2-40B4-BE49-F238E27FC236}">
                <a16:creationId xmlns:a16="http://schemas.microsoft.com/office/drawing/2014/main" id="{9B78B842-F83C-4747-8115-8F93AD839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408" y="2060848"/>
            <a:ext cx="1436202" cy="1079811"/>
          </a:xfrm>
          <a:prstGeom prst="rect">
            <a:avLst/>
          </a:prstGeom>
        </p:spPr>
      </p:pic>
      <p:pic>
        <p:nvPicPr>
          <p:cNvPr id="11" name="Picture 10">
            <a:extLst>
              <a:ext uri="{FF2B5EF4-FFF2-40B4-BE49-F238E27FC236}">
                <a16:creationId xmlns:a16="http://schemas.microsoft.com/office/drawing/2014/main" id="{35A30130-E1EC-4AB8-B33A-3722389AF8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304" y="2233358"/>
            <a:ext cx="1558449" cy="1053808"/>
          </a:xfrm>
          <a:prstGeom prst="rect">
            <a:avLst/>
          </a:prstGeom>
        </p:spPr>
      </p:pic>
      <p:pic>
        <p:nvPicPr>
          <p:cNvPr id="12" name="Picture 11">
            <a:extLst>
              <a:ext uri="{FF2B5EF4-FFF2-40B4-BE49-F238E27FC236}">
                <a16:creationId xmlns:a16="http://schemas.microsoft.com/office/drawing/2014/main" id="{E8ED102E-6336-4764-8E5A-19BF272B4AE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6920" y1="53008" x2="36920" y2="53008"/>
                        <a14:foregroundMark x1="45148" y1="53759" x2="45148" y2="53759"/>
                        <a14:foregroundMark x1="59494" y1="53008" x2="59494" y2="53008"/>
                        <a14:foregroundMark x1="73629" y1="39474" x2="73629" y2="39474"/>
                        <a14:foregroundMark x1="87553" y1="52632" x2="87553" y2="52632"/>
                      </a14:backgroundRemoval>
                    </a14:imgEffect>
                  </a14:imgLayer>
                </a14:imgProps>
              </a:ext>
              <a:ext uri="{28A0092B-C50C-407E-A947-70E740481C1C}">
                <a14:useLocalDpi xmlns:a14="http://schemas.microsoft.com/office/drawing/2010/main" val="0"/>
              </a:ext>
            </a:extLst>
          </a:blip>
          <a:stretch>
            <a:fillRect/>
          </a:stretch>
        </p:blipFill>
        <p:spPr>
          <a:xfrm>
            <a:off x="36940" y="5175330"/>
            <a:ext cx="2897137" cy="1625819"/>
          </a:xfrm>
          <a:prstGeom prst="rect">
            <a:avLst/>
          </a:prstGeom>
        </p:spPr>
      </p:pic>
      <p:pic>
        <p:nvPicPr>
          <p:cNvPr id="13" name="Picture 12">
            <a:extLst>
              <a:ext uri="{FF2B5EF4-FFF2-40B4-BE49-F238E27FC236}">
                <a16:creationId xmlns:a16="http://schemas.microsoft.com/office/drawing/2014/main" id="{0F5C58A1-9FBB-44EE-84B1-028D213FFC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43871" y="5179891"/>
            <a:ext cx="1302951" cy="1302951"/>
          </a:xfrm>
          <a:prstGeom prst="rect">
            <a:avLst/>
          </a:prstGeom>
        </p:spPr>
      </p:pic>
      <p:pic>
        <p:nvPicPr>
          <p:cNvPr id="15" name="Picture 14">
            <a:extLst>
              <a:ext uri="{FF2B5EF4-FFF2-40B4-BE49-F238E27FC236}">
                <a16:creationId xmlns:a16="http://schemas.microsoft.com/office/drawing/2014/main" id="{B15AA80C-600D-4032-8124-0848DD6CF8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9856" y="2200089"/>
            <a:ext cx="1436202" cy="1079811"/>
          </a:xfrm>
          <a:prstGeom prst="rect">
            <a:avLst/>
          </a:prstGeom>
        </p:spPr>
      </p:pic>
      <p:pic>
        <p:nvPicPr>
          <p:cNvPr id="16" name="Picture 15">
            <a:extLst>
              <a:ext uri="{FF2B5EF4-FFF2-40B4-BE49-F238E27FC236}">
                <a16:creationId xmlns:a16="http://schemas.microsoft.com/office/drawing/2014/main" id="{AE47EA2F-5390-4C70-9B49-BA537507AB8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87802" y="5342606"/>
            <a:ext cx="1302951" cy="1302951"/>
          </a:xfrm>
          <a:prstGeom prst="rect">
            <a:avLst/>
          </a:prstGeom>
        </p:spPr>
      </p:pic>
    </p:spTree>
    <p:extLst>
      <p:ext uri="{BB962C8B-B14F-4D97-AF65-F5344CB8AC3E}">
        <p14:creationId xmlns:p14="http://schemas.microsoft.com/office/powerpoint/2010/main" val="19903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28E668-EE1D-4A06-B380-5C75EEBD442E}"/>
              </a:ext>
            </a:extLst>
          </p:cNvPr>
          <p:cNvSpPr txBox="1">
            <a:spLocks/>
          </p:cNvSpPr>
          <p:nvPr/>
        </p:nvSpPr>
        <p:spPr>
          <a:xfrm>
            <a:off x="6456040" y="921693"/>
            <a:ext cx="1152128" cy="136815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6000" b="1" dirty="0">
                <a:solidFill>
                  <a:srgbClr val="000000">
                    <a:lumMod val="75000"/>
                    <a:lumOff val="25000"/>
                  </a:srgbClr>
                </a:solidFill>
                <a:latin typeface="Segoe UI Light"/>
              </a:rPr>
              <a:t>5</a:t>
            </a:r>
            <a:endParaRPr kumimoji="0" lang="en-GB" sz="60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
        <p:nvSpPr>
          <p:cNvPr id="3" name="Rectangle 2">
            <a:extLst>
              <a:ext uri="{FF2B5EF4-FFF2-40B4-BE49-F238E27FC236}">
                <a16:creationId xmlns:a16="http://schemas.microsoft.com/office/drawing/2014/main" id="{DD414865-FC10-4BEE-94B7-E518D84B9002}"/>
              </a:ext>
            </a:extLst>
          </p:cNvPr>
          <p:cNvSpPr/>
          <p:nvPr/>
        </p:nvSpPr>
        <p:spPr>
          <a:xfrm>
            <a:off x="263352" y="6381328"/>
            <a:ext cx="6096000" cy="338554"/>
          </a:xfrm>
          <a:prstGeom prst="rect">
            <a:avLst/>
          </a:prstGeom>
        </p:spPr>
        <p:txBody>
          <a:bodyPr>
            <a:spAutoFit/>
          </a:bodyPr>
          <a:lstStyle/>
          <a:p>
            <a:r>
              <a:rPr lang="en-GB" sz="1600" dirty="0">
                <a:solidFill>
                  <a:srgbClr val="404040"/>
                </a:solidFill>
              </a:rPr>
              <a:t>https://mapr.com/ebook/machine-learning-logistics/</a:t>
            </a:r>
          </a:p>
        </p:txBody>
      </p:sp>
      <p:sp>
        <p:nvSpPr>
          <p:cNvPr id="4" name="Title 2">
            <a:extLst>
              <a:ext uri="{FF2B5EF4-FFF2-40B4-BE49-F238E27FC236}">
                <a16:creationId xmlns:a16="http://schemas.microsoft.com/office/drawing/2014/main" id="{B9335CBE-57D8-45F1-B5B6-3654133E22F4}"/>
              </a:ext>
            </a:extLst>
          </p:cNvPr>
          <p:cNvSpPr txBox="1">
            <a:spLocks/>
          </p:cNvSpPr>
          <p:nvPr/>
        </p:nvSpPr>
        <p:spPr>
          <a:xfrm>
            <a:off x="176386" y="917104"/>
            <a:ext cx="7200800" cy="2880320"/>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Smallest</a:t>
            </a:r>
            <a:r>
              <a:rPr lang="en-GB" sz="5400" dirty="0">
                <a:solidFill>
                  <a:srgbClr val="000000">
                    <a:lumMod val="75000"/>
                    <a:lumOff val="25000"/>
                  </a:srgbClr>
                </a:solidFill>
                <a:latin typeface="Segoe UI Light"/>
              </a:rPr>
              <a:t> company </a:t>
            </a:r>
          </a:p>
          <a:p>
            <a:pPr marL="0" marR="0" lvl="0" indent="0" algn="ctr" defTabSz="896386" rtl="0" eaLnBrk="1" fontAlgn="auto" latinLnBrk="0" hangingPunct="1">
              <a:lnSpc>
                <a:spcPct val="100000"/>
              </a:lnSpc>
              <a:spcBef>
                <a:spcPct val="0"/>
              </a:spcBef>
              <a:spcAft>
                <a:spcPts val="0"/>
              </a:spcAft>
              <a:buClrTx/>
              <a:buSzTx/>
              <a:buFontTx/>
              <a:buNone/>
              <a:tabLst/>
              <a:defRPr/>
            </a:pPr>
            <a:endParaRPr lang="en-GB" sz="5400" dirty="0">
              <a:solidFill>
                <a:srgbClr val="000000">
                  <a:lumMod val="75000"/>
                  <a:lumOff val="25000"/>
                </a:srgbClr>
              </a:solidFill>
              <a:latin typeface="Segoe UI Light"/>
            </a:endParaRPr>
          </a:p>
          <a:p>
            <a:pPr marL="0" marR="0" lvl="0" indent="0" algn="ctr" defTabSz="896386" rtl="0" eaLnBrk="1" fontAlgn="auto" latinLnBrk="0" hangingPunct="1">
              <a:lnSpc>
                <a:spcPct val="100000"/>
              </a:lnSpc>
              <a:spcBef>
                <a:spcPct val="0"/>
              </a:spcBef>
              <a:spcAft>
                <a:spcPts val="0"/>
              </a:spcAft>
              <a:buClrTx/>
              <a:buSzTx/>
              <a:buFontTx/>
              <a:buNone/>
              <a:tabLst/>
              <a:defRPr/>
            </a:pPr>
            <a:r>
              <a:rPr lang="en-GB" sz="5400" dirty="0">
                <a:solidFill>
                  <a:srgbClr val="000000">
                    <a:lumMod val="75000"/>
                    <a:lumOff val="25000"/>
                  </a:srgbClr>
                </a:solidFill>
                <a:latin typeface="Segoe UI Light"/>
              </a:rPr>
              <a:t>Largest company </a:t>
            </a:r>
            <a:endParaRPr kumimoji="0" lang="en-GB" sz="5400"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
        <p:nvSpPr>
          <p:cNvPr id="5" name="Title 2">
            <a:extLst>
              <a:ext uri="{FF2B5EF4-FFF2-40B4-BE49-F238E27FC236}">
                <a16:creationId xmlns:a16="http://schemas.microsoft.com/office/drawing/2014/main" id="{361BC444-4986-4D09-8847-93334ADC32DC}"/>
              </a:ext>
            </a:extLst>
          </p:cNvPr>
          <p:cNvSpPr txBox="1">
            <a:spLocks/>
          </p:cNvSpPr>
          <p:nvPr/>
        </p:nvSpPr>
        <p:spPr>
          <a:xfrm>
            <a:off x="6456040" y="2534431"/>
            <a:ext cx="1152128" cy="136815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60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13</a:t>
            </a:r>
          </a:p>
        </p:txBody>
      </p:sp>
    </p:spTree>
    <p:extLst>
      <p:ext uri="{BB962C8B-B14F-4D97-AF65-F5344CB8AC3E}">
        <p14:creationId xmlns:p14="http://schemas.microsoft.com/office/powerpoint/2010/main" val="126579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28E668-EE1D-4A06-B380-5C75EEBD442E}"/>
              </a:ext>
            </a:extLst>
          </p:cNvPr>
          <p:cNvSpPr txBox="1">
            <a:spLocks/>
          </p:cNvSpPr>
          <p:nvPr/>
        </p:nvSpPr>
        <p:spPr>
          <a:xfrm>
            <a:off x="551384" y="2636912"/>
            <a:ext cx="11377264" cy="208823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Where do you start?</a:t>
            </a:r>
          </a:p>
        </p:txBody>
      </p:sp>
    </p:spTree>
    <p:extLst>
      <p:ext uri="{BB962C8B-B14F-4D97-AF65-F5344CB8AC3E}">
        <p14:creationId xmlns:p14="http://schemas.microsoft.com/office/powerpoint/2010/main" val="132386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B18DAB-7504-4AB9-A2F9-CA0F2C42B29A}"/>
              </a:ext>
            </a:extLst>
          </p:cNvPr>
          <p:cNvPicPr>
            <a:picLocks noChangeAspect="1"/>
          </p:cNvPicPr>
          <p:nvPr/>
        </p:nvPicPr>
        <p:blipFill>
          <a:blip r:embed="rId3"/>
          <a:stretch>
            <a:fillRect/>
          </a:stretch>
        </p:blipFill>
        <p:spPr>
          <a:xfrm>
            <a:off x="-96688" y="-99392"/>
            <a:ext cx="12601400" cy="7584658"/>
          </a:xfrm>
          <a:prstGeom prst="rect">
            <a:avLst/>
          </a:prstGeom>
        </p:spPr>
      </p:pic>
    </p:spTree>
    <p:extLst>
      <p:ext uri="{BB962C8B-B14F-4D97-AF65-F5344CB8AC3E}">
        <p14:creationId xmlns:p14="http://schemas.microsoft.com/office/powerpoint/2010/main" val="19465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Image result for Machine learning logistics">
            <a:extLst>
              <a:ext uri="{FF2B5EF4-FFF2-40B4-BE49-F238E27FC236}">
                <a16:creationId xmlns:a16="http://schemas.microsoft.com/office/drawing/2014/main" id="{A96983F0-FC53-4081-8C19-7E9FDCAD5A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7" y="392851"/>
            <a:ext cx="4018138" cy="60461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905A076-3C46-44FA-8297-8E8DF986982B}"/>
              </a:ext>
            </a:extLst>
          </p:cNvPr>
          <p:cNvPicPr>
            <a:picLocks noChangeAspect="1"/>
          </p:cNvPicPr>
          <p:nvPr/>
        </p:nvPicPr>
        <p:blipFill>
          <a:blip r:embed="rId5"/>
          <a:stretch>
            <a:fillRect/>
          </a:stretch>
        </p:blipFill>
        <p:spPr>
          <a:xfrm>
            <a:off x="4651728" y="392851"/>
            <a:ext cx="2771429" cy="2771429"/>
          </a:xfrm>
          <a:prstGeom prst="rect">
            <a:avLst/>
          </a:prstGeom>
        </p:spPr>
      </p:pic>
      <p:pic>
        <p:nvPicPr>
          <p:cNvPr id="4" name="Picture 3">
            <a:extLst>
              <a:ext uri="{FF2B5EF4-FFF2-40B4-BE49-F238E27FC236}">
                <a16:creationId xmlns:a16="http://schemas.microsoft.com/office/drawing/2014/main" id="{4941C39B-811A-4550-8C28-ACBCD782B50B}"/>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28894" y="3415901"/>
            <a:ext cx="2754783" cy="2771429"/>
          </a:xfrm>
          <a:prstGeom prst="rect">
            <a:avLst/>
          </a:prstGeom>
        </p:spPr>
      </p:pic>
      <p:sp>
        <p:nvSpPr>
          <p:cNvPr id="8" name="TextBox 7">
            <a:extLst>
              <a:ext uri="{FF2B5EF4-FFF2-40B4-BE49-F238E27FC236}">
                <a16:creationId xmlns:a16="http://schemas.microsoft.com/office/drawing/2014/main" id="{EDB3346E-DB56-4B2A-8161-F8678539D4A2}"/>
              </a:ext>
            </a:extLst>
          </p:cNvPr>
          <p:cNvSpPr txBox="1"/>
          <p:nvPr/>
        </p:nvSpPr>
        <p:spPr>
          <a:xfrm>
            <a:off x="7423157" y="392851"/>
            <a:ext cx="2881567" cy="646331"/>
          </a:xfrm>
          <a:prstGeom prst="rect">
            <a:avLst/>
          </a:prstGeom>
          <a:noFill/>
        </p:spPr>
        <p:txBody>
          <a:bodyPr wrap="square" rtlCol="0">
            <a:spAutoFit/>
          </a:bodyPr>
          <a:lstStyle/>
          <a:p>
            <a:pPr algn="ctr"/>
            <a:r>
              <a:rPr lang="en-GB" sz="3600" dirty="0">
                <a:solidFill>
                  <a:srgbClr val="404040"/>
                </a:solidFill>
                <a:latin typeface="Segoe UI Light" panose="020B0502040204020203" pitchFamily="34" charset="0"/>
                <a:cs typeface="Segoe UI Light" panose="020B0502040204020203" pitchFamily="34" charset="0"/>
              </a:rPr>
              <a:t>Ted Dunning</a:t>
            </a:r>
          </a:p>
        </p:txBody>
      </p:sp>
      <p:sp>
        <p:nvSpPr>
          <p:cNvPr id="9" name="TextBox 8">
            <a:extLst>
              <a:ext uri="{FF2B5EF4-FFF2-40B4-BE49-F238E27FC236}">
                <a16:creationId xmlns:a16="http://schemas.microsoft.com/office/drawing/2014/main" id="{FF6B8E04-E79F-444B-83F1-8E1073207F43}"/>
              </a:ext>
            </a:extLst>
          </p:cNvPr>
          <p:cNvSpPr txBox="1"/>
          <p:nvPr/>
        </p:nvSpPr>
        <p:spPr>
          <a:xfrm>
            <a:off x="4651729" y="3383143"/>
            <a:ext cx="3998376" cy="646331"/>
          </a:xfrm>
          <a:prstGeom prst="rect">
            <a:avLst/>
          </a:prstGeom>
          <a:noFill/>
        </p:spPr>
        <p:txBody>
          <a:bodyPr wrap="square" rtlCol="0">
            <a:spAutoFit/>
          </a:bodyPr>
          <a:lstStyle/>
          <a:p>
            <a:pPr lvl="1" algn="ctr"/>
            <a:r>
              <a:rPr lang="en-GB" sz="3600" dirty="0">
                <a:solidFill>
                  <a:srgbClr val="404040"/>
                </a:solidFill>
                <a:latin typeface="Segoe UI Light" panose="020B0502040204020203" pitchFamily="34" charset="0"/>
                <a:cs typeface="Segoe UI Light" panose="020B0502040204020203" pitchFamily="34" charset="0"/>
              </a:rPr>
              <a:t>Ellen Friedman</a:t>
            </a:r>
          </a:p>
        </p:txBody>
      </p:sp>
      <p:sp>
        <p:nvSpPr>
          <p:cNvPr id="7" name="Rectangle 6">
            <a:extLst>
              <a:ext uri="{FF2B5EF4-FFF2-40B4-BE49-F238E27FC236}">
                <a16:creationId xmlns:a16="http://schemas.microsoft.com/office/drawing/2014/main" id="{1C6CFDB1-C350-408A-8B07-B4B55AE89CE2}"/>
              </a:ext>
            </a:extLst>
          </p:cNvPr>
          <p:cNvSpPr/>
          <p:nvPr/>
        </p:nvSpPr>
        <p:spPr>
          <a:xfrm>
            <a:off x="4651728" y="3925171"/>
            <a:ext cx="3566583" cy="584775"/>
          </a:xfrm>
          <a:prstGeom prst="rect">
            <a:avLst/>
          </a:prstGeom>
        </p:spPr>
        <p:txBody>
          <a:bodyPr wrap="square">
            <a:spAutoFit/>
          </a:bodyPr>
          <a:lstStyle/>
          <a:p>
            <a:r>
              <a:rPr lang="en-GB" sz="1600" dirty="0">
                <a:solidFill>
                  <a:srgbClr val="404040"/>
                </a:solidFill>
                <a:latin typeface="Segoe UI" panose="020B0502040204020203" pitchFamily="34" charset="0"/>
                <a:cs typeface="Segoe UI" panose="020B0502040204020203" pitchFamily="34" charset="0"/>
              </a:rPr>
              <a:t>https://mapr.com/blog/author/ellen-friedman/</a:t>
            </a:r>
          </a:p>
        </p:txBody>
      </p:sp>
      <p:sp>
        <p:nvSpPr>
          <p:cNvPr id="11" name="Rectangle 10">
            <a:extLst>
              <a:ext uri="{FF2B5EF4-FFF2-40B4-BE49-F238E27FC236}">
                <a16:creationId xmlns:a16="http://schemas.microsoft.com/office/drawing/2014/main" id="{54D32B29-A00E-456D-81A2-7C342C515577}"/>
              </a:ext>
            </a:extLst>
          </p:cNvPr>
          <p:cNvSpPr/>
          <p:nvPr/>
        </p:nvSpPr>
        <p:spPr>
          <a:xfrm>
            <a:off x="7582560" y="1039182"/>
            <a:ext cx="3566583" cy="584775"/>
          </a:xfrm>
          <a:prstGeom prst="rect">
            <a:avLst/>
          </a:prstGeom>
        </p:spPr>
        <p:txBody>
          <a:bodyPr wrap="square">
            <a:spAutoFit/>
          </a:bodyPr>
          <a:lstStyle/>
          <a:p>
            <a:r>
              <a:rPr lang="en-GB" sz="1600" dirty="0">
                <a:solidFill>
                  <a:srgbClr val="404040"/>
                </a:solidFill>
                <a:latin typeface="Segoe UI" panose="020B0502040204020203" pitchFamily="34" charset="0"/>
                <a:cs typeface="Segoe UI" panose="020B0502040204020203" pitchFamily="34" charset="0"/>
              </a:rPr>
              <a:t>https://mapr.com/blog/author/ted-dunning/</a:t>
            </a:r>
          </a:p>
        </p:txBody>
      </p:sp>
    </p:spTree>
    <p:extLst>
      <p:ext uri="{BB962C8B-B14F-4D97-AF65-F5344CB8AC3E}">
        <p14:creationId xmlns:p14="http://schemas.microsoft.com/office/powerpoint/2010/main" val="29677703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28E668-EE1D-4A06-B380-5C75EEBD442E}"/>
              </a:ext>
            </a:extLst>
          </p:cNvPr>
          <p:cNvSpPr txBox="1">
            <a:spLocks/>
          </p:cNvSpPr>
          <p:nvPr/>
        </p:nvSpPr>
        <p:spPr>
          <a:xfrm>
            <a:off x="551384" y="2636912"/>
            <a:ext cx="11377264" cy="208823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i="1"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Rendezvous Architecture</a:t>
            </a:r>
          </a:p>
        </p:txBody>
      </p:sp>
    </p:spTree>
    <p:extLst>
      <p:ext uri="{BB962C8B-B14F-4D97-AF65-F5344CB8AC3E}">
        <p14:creationId xmlns:p14="http://schemas.microsoft.com/office/powerpoint/2010/main" val="426310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5C1DF8-3C48-4FA8-9451-D4FBDD8FCC07}"/>
              </a:ext>
            </a:extLst>
          </p:cNvPr>
          <p:cNvPicPr>
            <a:picLocks noChangeAspect="1"/>
          </p:cNvPicPr>
          <p:nvPr/>
        </p:nvPicPr>
        <p:blipFill>
          <a:blip r:embed="rId3"/>
          <a:stretch>
            <a:fillRect/>
          </a:stretch>
        </p:blipFill>
        <p:spPr>
          <a:xfrm>
            <a:off x="0" y="260648"/>
            <a:ext cx="12192000" cy="5493008"/>
          </a:xfrm>
          <a:prstGeom prst="rect">
            <a:avLst/>
          </a:prstGeom>
        </p:spPr>
      </p:pic>
    </p:spTree>
    <p:extLst>
      <p:ext uri="{BB962C8B-B14F-4D97-AF65-F5344CB8AC3E}">
        <p14:creationId xmlns:p14="http://schemas.microsoft.com/office/powerpoint/2010/main" val="140876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68968D-B096-4B85-A9C6-8F5A44DF3230}"/>
              </a:ext>
            </a:extLst>
          </p:cNvPr>
          <p:cNvPicPr>
            <a:picLocks noChangeAspect="1"/>
          </p:cNvPicPr>
          <p:nvPr/>
        </p:nvPicPr>
        <p:blipFill>
          <a:blip r:embed="rId2"/>
          <a:stretch>
            <a:fillRect/>
          </a:stretch>
        </p:blipFill>
        <p:spPr>
          <a:xfrm>
            <a:off x="0" y="1206731"/>
            <a:ext cx="12192000" cy="4444538"/>
          </a:xfrm>
          <a:prstGeom prst="rect">
            <a:avLst/>
          </a:prstGeom>
        </p:spPr>
      </p:pic>
    </p:spTree>
    <p:extLst>
      <p:ext uri="{BB962C8B-B14F-4D97-AF65-F5344CB8AC3E}">
        <p14:creationId xmlns:p14="http://schemas.microsoft.com/office/powerpoint/2010/main" val="217286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3522C6-36DF-49BE-98BC-4E52A5A27377}"/>
              </a:ext>
            </a:extLst>
          </p:cNvPr>
          <p:cNvPicPr>
            <a:picLocks noChangeAspect="1"/>
          </p:cNvPicPr>
          <p:nvPr/>
        </p:nvPicPr>
        <p:blipFill>
          <a:blip r:embed="rId2"/>
          <a:stretch>
            <a:fillRect/>
          </a:stretch>
        </p:blipFill>
        <p:spPr>
          <a:xfrm>
            <a:off x="0" y="1406186"/>
            <a:ext cx="12192000" cy="4045628"/>
          </a:xfrm>
          <a:prstGeom prst="rect">
            <a:avLst/>
          </a:prstGeom>
        </p:spPr>
      </p:pic>
    </p:spTree>
    <p:extLst>
      <p:ext uri="{BB962C8B-B14F-4D97-AF65-F5344CB8AC3E}">
        <p14:creationId xmlns:p14="http://schemas.microsoft.com/office/powerpoint/2010/main" val="82451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AD90E-FD15-4E70-AA93-C470E4F976D7}"/>
              </a:ext>
            </a:extLst>
          </p:cNvPr>
          <p:cNvPicPr>
            <a:picLocks noChangeAspect="1"/>
          </p:cNvPicPr>
          <p:nvPr/>
        </p:nvPicPr>
        <p:blipFill>
          <a:blip r:embed="rId2"/>
          <a:stretch>
            <a:fillRect/>
          </a:stretch>
        </p:blipFill>
        <p:spPr>
          <a:xfrm>
            <a:off x="695400" y="311000"/>
            <a:ext cx="10380952" cy="6438095"/>
          </a:xfrm>
          <a:prstGeom prst="rect">
            <a:avLst/>
          </a:prstGeom>
        </p:spPr>
      </p:pic>
      <p:sp>
        <p:nvSpPr>
          <p:cNvPr id="5" name="Rectangle 4">
            <a:extLst>
              <a:ext uri="{FF2B5EF4-FFF2-40B4-BE49-F238E27FC236}">
                <a16:creationId xmlns:a16="http://schemas.microsoft.com/office/drawing/2014/main" id="{FCB1ED5F-46C0-42BD-9CEE-F5653B09AB9E}"/>
              </a:ext>
            </a:extLst>
          </p:cNvPr>
          <p:cNvSpPr/>
          <p:nvPr/>
        </p:nvSpPr>
        <p:spPr>
          <a:xfrm>
            <a:off x="191344" y="225785"/>
            <a:ext cx="2808312" cy="719426"/>
          </a:xfrm>
          <a:prstGeom prst="rect">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25000"/>
                  </a:schemeClr>
                </a:solidFill>
              </a:rPr>
              <a:t>Rendezvous</a:t>
            </a:r>
          </a:p>
        </p:txBody>
      </p:sp>
      <p:pic>
        <p:nvPicPr>
          <p:cNvPr id="7" name="Picture 6">
            <a:extLst>
              <a:ext uri="{FF2B5EF4-FFF2-40B4-BE49-F238E27FC236}">
                <a16:creationId xmlns:a16="http://schemas.microsoft.com/office/drawing/2014/main" id="{28685A83-4205-44CF-AF2F-91DC4B6E72AF}"/>
              </a:ext>
            </a:extLst>
          </p:cNvPr>
          <p:cNvPicPr>
            <a:picLocks noChangeAspect="1"/>
          </p:cNvPicPr>
          <p:nvPr/>
        </p:nvPicPr>
        <p:blipFill>
          <a:blip r:embed="rId3"/>
          <a:stretch>
            <a:fillRect/>
          </a:stretch>
        </p:blipFill>
        <p:spPr>
          <a:xfrm>
            <a:off x="10186950" y="6153037"/>
            <a:ext cx="1885714" cy="561905"/>
          </a:xfrm>
          <a:prstGeom prst="rect">
            <a:avLst/>
          </a:prstGeom>
        </p:spPr>
      </p:pic>
      <p:pic>
        <p:nvPicPr>
          <p:cNvPr id="2" name="Picture 1">
            <a:extLst>
              <a:ext uri="{FF2B5EF4-FFF2-40B4-BE49-F238E27FC236}">
                <a16:creationId xmlns:a16="http://schemas.microsoft.com/office/drawing/2014/main" id="{25670870-10CE-4D38-8D90-485706E0B0CA}"/>
              </a:ext>
            </a:extLst>
          </p:cNvPr>
          <p:cNvPicPr>
            <a:picLocks noChangeAspect="1"/>
          </p:cNvPicPr>
          <p:nvPr/>
        </p:nvPicPr>
        <p:blipFill>
          <a:blip r:embed="rId4"/>
          <a:stretch>
            <a:fillRect/>
          </a:stretch>
        </p:blipFill>
        <p:spPr>
          <a:xfrm>
            <a:off x="3478195" y="174723"/>
            <a:ext cx="1249653" cy="6350621"/>
          </a:xfrm>
          <a:prstGeom prst="rect">
            <a:avLst/>
          </a:prstGeom>
        </p:spPr>
      </p:pic>
      <p:pic>
        <p:nvPicPr>
          <p:cNvPr id="8" name="Picture 7">
            <a:extLst>
              <a:ext uri="{FF2B5EF4-FFF2-40B4-BE49-F238E27FC236}">
                <a16:creationId xmlns:a16="http://schemas.microsoft.com/office/drawing/2014/main" id="{95EA4F63-0A39-4839-977D-E39DC4435E0A}"/>
              </a:ext>
            </a:extLst>
          </p:cNvPr>
          <p:cNvPicPr>
            <a:picLocks noChangeAspect="1"/>
          </p:cNvPicPr>
          <p:nvPr/>
        </p:nvPicPr>
        <p:blipFill>
          <a:blip r:embed="rId4"/>
          <a:stretch>
            <a:fillRect/>
          </a:stretch>
        </p:blipFill>
        <p:spPr>
          <a:xfrm>
            <a:off x="4639306" y="194928"/>
            <a:ext cx="1888742" cy="6350621"/>
          </a:xfrm>
          <a:prstGeom prst="rect">
            <a:avLst/>
          </a:prstGeom>
        </p:spPr>
      </p:pic>
      <p:pic>
        <p:nvPicPr>
          <p:cNvPr id="9" name="Picture 8">
            <a:extLst>
              <a:ext uri="{FF2B5EF4-FFF2-40B4-BE49-F238E27FC236}">
                <a16:creationId xmlns:a16="http://schemas.microsoft.com/office/drawing/2014/main" id="{B16212B4-F88A-4B78-9BDA-539F3A7901C8}"/>
              </a:ext>
            </a:extLst>
          </p:cNvPr>
          <p:cNvPicPr>
            <a:picLocks noChangeAspect="1"/>
          </p:cNvPicPr>
          <p:nvPr/>
        </p:nvPicPr>
        <p:blipFill>
          <a:blip r:embed="rId4"/>
          <a:stretch>
            <a:fillRect/>
          </a:stretch>
        </p:blipFill>
        <p:spPr>
          <a:xfrm>
            <a:off x="6528048" y="174723"/>
            <a:ext cx="2088231" cy="6574372"/>
          </a:xfrm>
          <a:prstGeom prst="rect">
            <a:avLst/>
          </a:prstGeom>
        </p:spPr>
      </p:pic>
      <p:pic>
        <p:nvPicPr>
          <p:cNvPr id="10" name="Picture 9">
            <a:extLst>
              <a:ext uri="{FF2B5EF4-FFF2-40B4-BE49-F238E27FC236}">
                <a16:creationId xmlns:a16="http://schemas.microsoft.com/office/drawing/2014/main" id="{19B734BF-C3A9-430F-926D-5F7619637FB7}"/>
              </a:ext>
            </a:extLst>
          </p:cNvPr>
          <p:cNvPicPr>
            <a:picLocks noChangeAspect="1"/>
          </p:cNvPicPr>
          <p:nvPr/>
        </p:nvPicPr>
        <p:blipFill>
          <a:blip r:embed="rId4"/>
          <a:stretch>
            <a:fillRect/>
          </a:stretch>
        </p:blipFill>
        <p:spPr>
          <a:xfrm>
            <a:off x="8483708" y="140570"/>
            <a:ext cx="2508836" cy="6012467"/>
          </a:xfrm>
          <a:prstGeom prst="rect">
            <a:avLst/>
          </a:prstGeom>
        </p:spPr>
      </p:pic>
    </p:spTree>
    <p:extLst>
      <p:ext uri="{BB962C8B-B14F-4D97-AF65-F5344CB8AC3E}">
        <p14:creationId xmlns:p14="http://schemas.microsoft.com/office/powerpoint/2010/main" val="143476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BAD90E-FD15-4E70-AA93-C470E4F976D7}"/>
              </a:ext>
            </a:extLst>
          </p:cNvPr>
          <p:cNvPicPr>
            <a:picLocks noChangeAspect="1"/>
          </p:cNvPicPr>
          <p:nvPr/>
        </p:nvPicPr>
        <p:blipFill>
          <a:blip r:embed="rId2"/>
          <a:stretch>
            <a:fillRect/>
          </a:stretch>
        </p:blipFill>
        <p:spPr>
          <a:xfrm>
            <a:off x="695400" y="311000"/>
            <a:ext cx="10380952" cy="6438095"/>
          </a:xfrm>
          <a:prstGeom prst="rect">
            <a:avLst/>
          </a:prstGeom>
        </p:spPr>
      </p:pic>
      <p:sp>
        <p:nvSpPr>
          <p:cNvPr id="5" name="Rectangle 4">
            <a:extLst>
              <a:ext uri="{FF2B5EF4-FFF2-40B4-BE49-F238E27FC236}">
                <a16:creationId xmlns:a16="http://schemas.microsoft.com/office/drawing/2014/main" id="{FCB1ED5F-46C0-42BD-9CEE-F5653B09AB9E}"/>
              </a:ext>
            </a:extLst>
          </p:cNvPr>
          <p:cNvSpPr/>
          <p:nvPr/>
        </p:nvSpPr>
        <p:spPr>
          <a:xfrm>
            <a:off x="191344" y="225785"/>
            <a:ext cx="2808312" cy="719426"/>
          </a:xfrm>
          <a:prstGeom prst="rect">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25000"/>
                  </a:schemeClr>
                </a:solidFill>
              </a:rPr>
              <a:t>Rendezvous</a:t>
            </a:r>
          </a:p>
        </p:txBody>
      </p:sp>
      <p:pic>
        <p:nvPicPr>
          <p:cNvPr id="7" name="Picture 6">
            <a:extLst>
              <a:ext uri="{FF2B5EF4-FFF2-40B4-BE49-F238E27FC236}">
                <a16:creationId xmlns:a16="http://schemas.microsoft.com/office/drawing/2014/main" id="{28685A83-4205-44CF-AF2F-91DC4B6E72AF}"/>
              </a:ext>
            </a:extLst>
          </p:cNvPr>
          <p:cNvPicPr>
            <a:picLocks noChangeAspect="1"/>
          </p:cNvPicPr>
          <p:nvPr/>
        </p:nvPicPr>
        <p:blipFill>
          <a:blip r:embed="rId3"/>
          <a:stretch>
            <a:fillRect/>
          </a:stretch>
        </p:blipFill>
        <p:spPr>
          <a:xfrm>
            <a:off x="10186950" y="6153037"/>
            <a:ext cx="1885714" cy="561905"/>
          </a:xfrm>
          <a:prstGeom prst="rect">
            <a:avLst/>
          </a:prstGeom>
        </p:spPr>
      </p:pic>
    </p:spTree>
    <p:extLst>
      <p:ext uri="{BB962C8B-B14F-4D97-AF65-F5344CB8AC3E}">
        <p14:creationId xmlns:p14="http://schemas.microsoft.com/office/powerpoint/2010/main" val="263872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58A651-174D-4CAA-A91A-16FB1E4CAA1F}"/>
              </a:ext>
            </a:extLst>
          </p:cNvPr>
          <p:cNvPicPr>
            <a:picLocks noChangeAspect="1"/>
          </p:cNvPicPr>
          <p:nvPr/>
        </p:nvPicPr>
        <p:blipFill>
          <a:blip r:embed="rId3"/>
          <a:stretch>
            <a:fillRect/>
          </a:stretch>
        </p:blipFill>
        <p:spPr>
          <a:xfrm>
            <a:off x="911424" y="-3845"/>
            <a:ext cx="10407315" cy="6858000"/>
          </a:xfrm>
          <a:prstGeom prst="rect">
            <a:avLst/>
          </a:prstGeom>
        </p:spPr>
      </p:pic>
      <p:pic>
        <p:nvPicPr>
          <p:cNvPr id="3" name="Picture 2">
            <a:extLst>
              <a:ext uri="{FF2B5EF4-FFF2-40B4-BE49-F238E27FC236}">
                <a16:creationId xmlns:a16="http://schemas.microsoft.com/office/drawing/2014/main" id="{57BC6426-A8F3-4BE2-9E3B-6A1D17A55DED}"/>
              </a:ext>
            </a:extLst>
          </p:cNvPr>
          <p:cNvPicPr>
            <a:picLocks noChangeAspect="1"/>
          </p:cNvPicPr>
          <p:nvPr/>
        </p:nvPicPr>
        <p:blipFill>
          <a:blip r:embed="rId4"/>
          <a:stretch>
            <a:fillRect/>
          </a:stretch>
        </p:blipFill>
        <p:spPr>
          <a:xfrm>
            <a:off x="10920536" y="6129208"/>
            <a:ext cx="1352381" cy="752381"/>
          </a:xfrm>
          <a:prstGeom prst="rect">
            <a:avLst/>
          </a:prstGeom>
        </p:spPr>
      </p:pic>
    </p:spTree>
    <p:extLst>
      <p:ext uri="{BB962C8B-B14F-4D97-AF65-F5344CB8AC3E}">
        <p14:creationId xmlns:p14="http://schemas.microsoft.com/office/powerpoint/2010/main" val="251482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28E668-EE1D-4A06-B380-5C75EEBD442E}"/>
              </a:ext>
            </a:extLst>
          </p:cNvPr>
          <p:cNvSpPr txBox="1">
            <a:spLocks/>
          </p:cNvSpPr>
          <p:nvPr/>
        </p:nvSpPr>
        <p:spPr>
          <a:xfrm>
            <a:off x="551384" y="2636912"/>
            <a:ext cx="11377264" cy="208823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Do our Data Scientist’s really need to learn all of that? </a:t>
            </a:r>
          </a:p>
        </p:txBody>
      </p:sp>
    </p:spTree>
    <p:extLst>
      <p:ext uri="{BB962C8B-B14F-4D97-AF65-F5344CB8AC3E}">
        <p14:creationId xmlns:p14="http://schemas.microsoft.com/office/powerpoint/2010/main" val="91423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685A83-4205-44CF-AF2F-91DC4B6E72AF}"/>
              </a:ext>
            </a:extLst>
          </p:cNvPr>
          <p:cNvPicPr>
            <a:picLocks noChangeAspect="1"/>
          </p:cNvPicPr>
          <p:nvPr/>
        </p:nvPicPr>
        <p:blipFill>
          <a:blip r:embed="rId2"/>
          <a:stretch>
            <a:fillRect/>
          </a:stretch>
        </p:blipFill>
        <p:spPr>
          <a:xfrm>
            <a:off x="10200456" y="6153037"/>
            <a:ext cx="1885714" cy="561905"/>
          </a:xfrm>
          <a:prstGeom prst="rect">
            <a:avLst/>
          </a:prstGeom>
        </p:spPr>
      </p:pic>
      <p:pic>
        <p:nvPicPr>
          <p:cNvPr id="4" name="Picture 3">
            <a:extLst>
              <a:ext uri="{FF2B5EF4-FFF2-40B4-BE49-F238E27FC236}">
                <a16:creationId xmlns:a16="http://schemas.microsoft.com/office/drawing/2014/main" id="{C01A7977-06A8-458F-AE10-DC8495074FC3}"/>
              </a:ext>
            </a:extLst>
          </p:cNvPr>
          <p:cNvPicPr>
            <a:picLocks noChangeAspect="1"/>
          </p:cNvPicPr>
          <p:nvPr/>
        </p:nvPicPr>
        <p:blipFill>
          <a:blip r:embed="rId3"/>
          <a:stretch>
            <a:fillRect/>
          </a:stretch>
        </p:blipFill>
        <p:spPr>
          <a:xfrm>
            <a:off x="0" y="1666339"/>
            <a:ext cx="12192000" cy="4354949"/>
          </a:xfrm>
          <a:prstGeom prst="rect">
            <a:avLst/>
          </a:prstGeom>
        </p:spPr>
      </p:pic>
      <p:sp>
        <p:nvSpPr>
          <p:cNvPr id="5" name="Title 2">
            <a:extLst>
              <a:ext uri="{FF2B5EF4-FFF2-40B4-BE49-F238E27FC236}">
                <a16:creationId xmlns:a16="http://schemas.microsoft.com/office/drawing/2014/main" id="{13ACE949-EBE7-4432-B3D3-64D2D5CC117A}"/>
              </a:ext>
            </a:extLst>
          </p:cNvPr>
          <p:cNvSpPr txBox="1">
            <a:spLocks/>
          </p:cNvSpPr>
          <p:nvPr/>
        </p:nvSpPr>
        <p:spPr>
          <a:xfrm>
            <a:off x="551384" y="260648"/>
            <a:ext cx="11377264" cy="208823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5400" dirty="0" err="1">
                <a:solidFill>
                  <a:srgbClr val="000000">
                    <a:lumMod val="75000"/>
                    <a:lumOff val="25000"/>
                  </a:srgbClr>
                </a:solidFill>
                <a:latin typeface="Segoe UI Light"/>
              </a:rPr>
              <a:t>DataOps</a:t>
            </a:r>
            <a:endParaRPr kumimoji="0" lang="en-GB" sz="540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Tree>
    <p:extLst>
      <p:ext uri="{BB962C8B-B14F-4D97-AF65-F5344CB8AC3E}">
        <p14:creationId xmlns:p14="http://schemas.microsoft.com/office/powerpoint/2010/main" val="133950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2F56F-1004-439E-96B6-966AEBDBDDC6}"/>
              </a:ext>
            </a:extLst>
          </p:cNvPr>
          <p:cNvSpPr txBox="1">
            <a:spLocks/>
          </p:cNvSpPr>
          <p:nvPr/>
        </p:nvSpPr>
        <p:spPr>
          <a:xfrm>
            <a:off x="479376" y="135267"/>
            <a:ext cx="11377264" cy="79851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The Machine Learning</a:t>
            </a:r>
            <a:r>
              <a:rPr lang="en-GB" sz="5400" b="1" dirty="0">
                <a:solidFill>
                  <a:srgbClr val="000000">
                    <a:lumMod val="75000"/>
                    <a:lumOff val="25000"/>
                  </a:srgbClr>
                </a:solidFill>
                <a:latin typeface="Segoe UI Light"/>
              </a:rPr>
              <a:t> Process</a:t>
            </a:r>
            <a:endPar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
        <p:nvSpPr>
          <p:cNvPr id="4" name="Title 2">
            <a:extLst>
              <a:ext uri="{FF2B5EF4-FFF2-40B4-BE49-F238E27FC236}">
                <a16:creationId xmlns:a16="http://schemas.microsoft.com/office/drawing/2014/main" id="{94936BA3-B9A4-40C3-BDFA-636B11B6FD4A}"/>
              </a:ext>
            </a:extLst>
          </p:cNvPr>
          <p:cNvSpPr txBox="1">
            <a:spLocks/>
          </p:cNvSpPr>
          <p:nvPr/>
        </p:nvSpPr>
        <p:spPr>
          <a:xfrm>
            <a:off x="551384" y="1340768"/>
            <a:ext cx="8424936" cy="496855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571500" lvl="0" indent="-571500" algn="l">
              <a:buFont typeface="+mj-lt"/>
              <a:buAutoNum type="arabicPeriod"/>
            </a:pPr>
            <a:r>
              <a:rPr lang="en-GB" sz="3500" b="1" dirty="0">
                <a:solidFill>
                  <a:srgbClr val="000000">
                    <a:lumMod val="75000"/>
                    <a:lumOff val="25000"/>
                  </a:srgbClr>
                </a:solidFill>
              </a:rPr>
              <a:t>Gathering data</a:t>
            </a:r>
          </a:p>
          <a:p>
            <a:pPr marL="571500" lvl="0" indent="-571500" algn="l">
              <a:buFont typeface="+mj-lt"/>
              <a:buAutoNum type="arabicPeriod"/>
            </a:pPr>
            <a:r>
              <a:rPr lang="en-GB" sz="3500" b="1" dirty="0">
                <a:solidFill>
                  <a:srgbClr val="000000">
                    <a:lumMod val="75000"/>
                    <a:lumOff val="25000"/>
                  </a:srgbClr>
                </a:solidFill>
              </a:rPr>
              <a:t>Preparing that data</a:t>
            </a:r>
          </a:p>
          <a:p>
            <a:pPr marL="571500" lvl="0" indent="-571500" algn="l">
              <a:buFont typeface="+mj-lt"/>
              <a:buAutoNum type="arabicPeriod"/>
            </a:pPr>
            <a:r>
              <a:rPr lang="en-GB" sz="3500" b="1" dirty="0">
                <a:solidFill>
                  <a:srgbClr val="000000">
                    <a:lumMod val="75000"/>
                    <a:lumOff val="25000"/>
                  </a:srgbClr>
                </a:solidFill>
              </a:rPr>
              <a:t>Choosing a model</a:t>
            </a:r>
          </a:p>
          <a:p>
            <a:pPr marL="571500" lvl="0" indent="-571500" algn="l">
              <a:buFont typeface="+mj-lt"/>
              <a:buAutoNum type="arabicPeriod"/>
            </a:pPr>
            <a:r>
              <a:rPr lang="en-GB" sz="3500" b="1" dirty="0">
                <a:solidFill>
                  <a:srgbClr val="000000">
                    <a:lumMod val="75000"/>
                    <a:lumOff val="25000"/>
                  </a:srgbClr>
                </a:solidFill>
              </a:rPr>
              <a:t>Training</a:t>
            </a:r>
          </a:p>
          <a:p>
            <a:pPr marL="571500" lvl="0" indent="-571500" algn="l">
              <a:buFont typeface="+mj-lt"/>
              <a:buAutoNum type="arabicPeriod"/>
            </a:pPr>
            <a:r>
              <a:rPr lang="en-GB" sz="3500" b="1" dirty="0">
                <a:solidFill>
                  <a:srgbClr val="000000">
                    <a:lumMod val="75000"/>
                    <a:lumOff val="25000"/>
                  </a:srgbClr>
                </a:solidFill>
              </a:rPr>
              <a:t>Evaluation</a:t>
            </a:r>
          </a:p>
          <a:p>
            <a:pPr marL="571500" lvl="0" indent="-571500" algn="l">
              <a:buFont typeface="+mj-lt"/>
              <a:buAutoNum type="arabicPeriod"/>
            </a:pPr>
            <a:r>
              <a:rPr lang="en-GB" sz="3500" b="1" dirty="0">
                <a:solidFill>
                  <a:srgbClr val="000000">
                    <a:lumMod val="75000"/>
                    <a:lumOff val="25000"/>
                  </a:srgbClr>
                </a:solidFill>
              </a:rPr>
              <a:t>Hyperparameter tuning</a:t>
            </a:r>
          </a:p>
          <a:p>
            <a:pPr marL="571500" lvl="0" indent="-571500" algn="l">
              <a:buFont typeface="+mj-lt"/>
              <a:buAutoNum type="arabicPeriod"/>
            </a:pPr>
            <a:r>
              <a:rPr lang="en-GB" sz="3500" b="1" dirty="0">
                <a:solidFill>
                  <a:srgbClr val="000000">
                    <a:lumMod val="75000"/>
                    <a:lumOff val="25000"/>
                  </a:srgbClr>
                </a:solidFill>
              </a:rPr>
              <a:t>Prediction</a:t>
            </a:r>
          </a:p>
          <a:p>
            <a:pPr marL="571500" lvl="0" indent="-571500" algn="l">
              <a:buFont typeface="+mj-lt"/>
              <a:buAutoNum type="arabicPeriod"/>
            </a:pPr>
            <a:r>
              <a:rPr kumimoji="0" lang="en-GB" sz="3500" b="1" i="0" u="none" strike="noStrike" kern="1200" cap="none" spc="0" normalizeH="0" baseline="0" noProof="0" dirty="0">
                <a:ln>
                  <a:noFill/>
                </a:ln>
                <a:solidFill>
                  <a:srgbClr val="000000">
                    <a:lumMod val="75000"/>
                    <a:lumOff val="25000"/>
                  </a:srgbClr>
                </a:solidFill>
                <a:effectLst/>
                <a:uLnTx/>
                <a:uFillTx/>
                <a:latin typeface="Segoe UI Light"/>
              </a:rPr>
              <a:t>Deployment</a:t>
            </a:r>
          </a:p>
        </p:txBody>
      </p:sp>
      <p:sp>
        <p:nvSpPr>
          <p:cNvPr id="2" name="Rectangle 1">
            <a:extLst>
              <a:ext uri="{FF2B5EF4-FFF2-40B4-BE49-F238E27FC236}">
                <a16:creationId xmlns:a16="http://schemas.microsoft.com/office/drawing/2014/main" id="{B18A878F-8AF8-4B40-9761-45950AE56767}"/>
              </a:ext>
            </a:extLst>
          </p:cNvPr>
          <p:cNvSpPr/>
          <p:nvPr/>
        </p:nvSpPr>
        <p:spPr>
          <a:xfrm>
            <a:off x="335360" y="6377755"/>
            <a:ext cx="7800528" cy="276999"/>
          </a:xfrm>
          <a:prstGeom prst="rect">
            <a:avLst/>
          </a:prstGeom>
        </p:spPr>
        <p:txBody>
          <a:bodyPr wrap="square">
            <a:spAutoFit/>
          </a:bodyPr>
          <a:lstStyle/>
          <a:p>
            <a:r>
              <a:rPr lang="en-GB" sz="1200" dirty="0">
                <a:solidFill>
                  <a:schemeClr val="bg2"/>
                </a:solidFill>
              </a:rPr>
              <a:t>https://towardsdatascience.com/the-7-steps-of-machine-learning-2877d7e5548e</a:t>
            </a:r>
          </a:p>
        </p:txBody>
      </p:sp>
    </p:spTree>
    <p:extLst>
      <p:ext uri="{BB962C8B-B14F-4D97-AF65-F5344CB8AC3E}">
        <p14:creationId xmlns:p14="http://schemas.microsoft.com/office/powerpoint/2010/main" val="11515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219904" y="1700808"/>
            <a:ext cx="10945216" cy="2187703"/>
          </a:xfrm>
          <a:prstGeom prst="rect">
            <a:avLst/>
          </a:prstGeom>
          <a:noFill/>
        </p:spPr>
        <p:txBody>
          <a:bodyPr vert="horz" wrap="square" lIns="143428" tIns="89642" rIns="143428" bIns="89642" rtlCol="0" anchor="t" anchorCtr="0">
            <a:noAutofit/>
          </a:bodyPr>
          <a:lstStyle>
            <a:lvl1pPr algn="l" defTabSz="932578" rtl="0" eaLnBrk="1" latinLnBrk="0" hangingPunct="1">
              <a:lnSpc>
                <a:spcPct val="90000"/>
              </a:lnSpc>
              <a:spcBef>
                <a:spcPct val="0"/>
              </a:spcBef>
              <a:buNone/>
              <a:defRPr lang="en-US" sz="5999" b="0" kern="1200" cap="none" spc="-100" baseline="0">
                <a:ln w="3175">
                  <a:noFill/>
                </a:ln>
                <a:gradFill>
                  <a:gsLst>
                    <a:gs pos="3333">
                      <a:schemeClr val="tx1"/>
                    </a:gs>
                    <a:gs pos="39000">
                      <a:schemeClr val="tx1"/>
                    </a:gs>
                  </a:gsLst>
                  <a:lin ang="5400000" scaled="0"/>
                </a:gradFill>
                <a:effectLst/>
                <a:latin typeface="+mj-lt"/>
                <a:ea typeface="+mn-ea"/>
                <a:cs typeface="Segoe UI" pitchFamily="34" charset="0"/>
              </a:defRPr>
            </a:lvl1pPr>
          </a:lstStyle>
          <a:p>
            <a:pPr marL="0" marR="0" lvl="0" indent="0" algn="l" defTabSz="932578" rtl="0" eaLnBrk="1" fontAlgn="auto" latinLnBrk="0" hangingPunct="1">
              <a:lnSpc>
                <a:spcPct val="90000"/>
              </a:lnSpc>
              <a:spcBef>
                <a:spcPts val="1200"/>
              </a:spcBef>
              <a:spcAft>
                <a:spcPts val="1200"/>
              </a:spcAft>
              <a:buClrTx/>
              <a:buSzTx/>
              <a:buFontTx/>
              <a:buNone/>
              <a:tabLst/>
              <a:defRPr/>
            </a:pPr>
            <a:r>
              <a:rPr kumimoji="0" lang="en-GB" sz="6000" b="0" i="0" u="none" strike="noStrike" kern="1200" cap="none" spc="-100" normalizeH="0" baseline="0" noProof="0" dirty="0">
                <a:ln w="3175">
                  <a:noFill/>
                </a:ln>
                <a:solidFill>
                  <a:srgbClr val="002C5C"/>
                </a:solidFill>
                <a:effectLst/>
                <a:uLnTx/>
                <a:uFillTx/>
                <a:latin typeface="Segoe UI Light"/>
                <a:ea typeface="+mn-ea"/>
                <a:cs typeface="Segoe UI" pitchFamily="34" charset="0"/>
              </a:rPr>
              <a:t>Managing multiple models in production</a:t>
            </a:r>
            <a:br>
              <a:rPr kumimoji="0" lang="en-GB" sz="5881" b="0" i="0" u="none" strike="noStrike" kern="1200" cap="none" spc="-100" normalizeH="0" baseline="0" noProof="0" dirty="0">
                <a:ln w="3175">
                  <a:noFill/>
                </a:ln>
                <a:gradFill>
                  <a:gsLst>
                    <a:gs pos="3333">
                      <a:srgbClr val="505050"/>
                    </a:gs>
                    <a:gs pos="39000">
                      <a:srgbClr val="505050"/>
                    </a:gs>
                  </a:gsLst>
                  <a:lin ang="5400000" scaled="0"/>
                </a:gradFill>
                <a:effectLst/>
                <a:uLnTx/>
                <a:uFillTx/>
                <a:latin typeface="Segoe UI Light"/>
                <a:ea typeface="+mn-ea"/>
                <a:cs typeface="Segoe UI" pitchFamily="34" charset="0"/>
              </a:rPr>
            </a:br>
            <a:endParaRPr kumimoji="0" lang="en-GB" sz="4800" b="0" i="0" u="none" strike="noStrike" kern="1200" cap="none" spc="-100" normalizeH="0" baseline="0" noProof="0" dirty="0">
              <a:ln w="3175">
                <a:noFill/>
              </a:ln>
              <a:solidFill>
                <a:srgbClr val="006FBA"/>
              </a:solidFill>
              <a:effectLst/>
              <a:uLnTx/>
              <a:uFillTx/>
              <a:latin typeface="Segoe UI Light"/>
              <a:ea typeface="+mn-ea"/>
              <a:cs typeface="Segoe UI" pitchFamily="34" charset="0"/>
            </a:endParaRPr>
          </a:p>
        </p:txBody>
      </p:sp>
      <p:sp>
        <p:nvSpPr>
          <p:cNvPr id="6" name="Text Placeholder 1"/>
          <p:cNvSpPr txBox="1">
            <a:spLocks/>
          </p:cNvSpPr>
          <p:nvPr/>
        </p:nvSpPr>
        <p:spPr>
          <a:xfrm>
            <a:off x="1219904" y="4010858"/>
            <a:ext cx="8785274" cy="1290350"/>
          </a:xfrm>
          <a:prstGeom prst="rect">
            <a:avLst/>
          </a:prstGeom>
          <a:noFill/>
        </p:spPr>
        <p:txBody>
          <a:bodyPr vert="horz" wrap="square" lIns="179285" tIns="143428" rIns="179285" bIns="143428" rtlCol="0">
            <a:noAutofit/>
          </a:bodyPr>
          <a:lstStyle>
            <a:lvl1pPr marL="0" marR="0" indent="0" algn="l" defTabSz="932578" rtl="0" eaLnBrk="1" fontAlgn="auto" latinLnBrk="0" hangingPunct="1">
              <a:lnSpc>
                <a:spcPct val="90000"/>
              </a:lnSpc>
              <a:spcBef>
                <a:spcPts val="0"/>
              </a:spcBef>
              <a:spcAft>
                <a:spcPts val="0"/>
              </a:spcAft>
              <a:buClrTx/>
              <a:buSzPct val="90000"/>
              <a:buFont typeface="Arial" pitchFamily="34" charset="0"/>
              <a:buNone/>
              <a:tabLst/>
              <a:defRPr sz="3599" kern="1200" spc="0" baseline="0">
                <a:gradFill>
                  <a:gsLst>
                    <a:gs pos="0">
                      <a:schemeClr val="tx1"/>
                    </a:gs>
                    <a:gs pos="100000">
                      <a:schemeClr val="tx1"/>
                    </a:gs>
                  </a:gsLst>
                  <a:lin ang="5400000" scaled="0"/>
                </a:gradFill>
                <a:latin typeface="+mj-lt"/>
                <a:ea typeface="+mn-ea"/>
                <a:cs typeface="+mn-cs"/>
              </a:defRPr>
            </a:lvl1pPr>
            <a:lvl2pPr marL="584098" marR="0" indent="-241257" algn="l" defTabSz="9325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59" marR="0" indent="-228560" algn="l" defTabSz="9325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19" marR="0" indent="-228560" algn="l" defTabSz="93257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80" marR="0" indent="-228560" algn="l" defTabSz="93257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88"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76"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66"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57"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78" rtl="0" eaLnBrk="1" fontAlgn="auto" latinLnBrk="0" hangingPunct="1">
              <a:lnSpc>
                <a:spcPct val="90000"/>
              </a:lnSpc>
              <a:spcBef>
                <a:spcPts val="0"/>
              </a:spcBef>
              <a:spcAft>
                <a:spcPts val="0"/>
              </a:spcAft>
              <a:buClrTx/>
              <a:buSzPct val="90000"/>
              <a:buFont typeface="Arial" pitchFamily="34" charset="0"/>
              <a:buNone/>
              <a:tabLst/>
              <a:defRPr/>
            </a:pPr>
            <a:r>
              <a:rPr kumimoji="0" lang="en-US" sz="352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Terry McCann </a:t>
            </a:r>
            <a:r>
              <a:rPr kumimoji="0" lang="en-US" sz="3528" b="0" i="0" u="none" strike="noStrike" kern="1200" cap="none" spc="0" normalizeH="0" baseline="0" noProof="0" dirty="0">
                <a:ln>
                  <a:noFill/>
                </a:ln>
                <a:solidFill>
                  <a:srgbClr val="92D050"/>
                </a:solidFill>
                <a:effectLst/>
                <a:uLnTx/>
                <a:uFillTx/>
                <a:latin typeface="Segoe UI Light"/>
                <a:ea typeface="+mn-ea"/>
                <a:cs typeface="+mn-cs"/>
              </a:rPr>
              <a:t>|</a:t>
            </a:r>
            <a:r>
              <a:rPr kumimoji="0" lang="en-US" sz="352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 @</a:t>
            </a:r>
            <a:r>
              <a:rPr kumimoji="0" lang="en-US" sz="3528"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Light"/>
                <a:ea typeface="+mn-ea"/>
                <a:cs typeface="+mn-cs"/>
              </a:rPr>
              <a:t>SQLShark</a:t>
            </a:r>
            <a:endParaRPr kumimoji="0" lang="en-US" sz="2745" b="0" i="0" u="none" strike="noStrike" kern="1200" cap="none" spc="0" normalizeH="0" baseline="0" noProof="0" dirty="0">
              <a:ln>
                <a:noFill/>
              </a:ln>
              <a:solidFill>
                <a:srgbClr val="006FBA"/>
              </a:solidFill>
              <a:effectLst/>
              <a:uLnTx/>
              <a:uFillTx/>
              <a:latin typeface="Segoe UI Light"/>
              <a:ea typeface="+mn-ea"/>
              <a:cs typeface="+mn-cs"/>
            </a:endParaRPr>
          </a:p>
          <a:p>
            <a:pPr marL="0" marR="0" lvl="0" indent="0" algn="l" defTabSz="932578" rtl="0" eaLnBrk="1" fontAlgn="auto" latinLnBrk="0" hangingPunct="1">
              <a:lnSpc>
                <a:spcPct val="90000"/>
              </a:lnSpc>
              <a:spcBef>
                <a:spcPts val="0"/>
              </a:spcBef>
              <a:spcAft>
                <a:spcPts val="0"/>
              </a:spcAft>
              <a:buClrTx/>
              <a:buSzPct val="90000"/>
              <a:buFont typeface="Arial" pitchFamily="34" charset="0"/>
              <a:buNone/>
              <a:tabLst/>
              <a:defRPr/>
            </a:pPr>
            <a:endPar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32578" rtl="0" eaLnBrk="1" fontAlgn="auto" latinLnBrk="0" hangingPunct="1">
              <a:lnSpc>
                <a:spcPct val="9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Principal Data Scientist </a:t>
            </a:r>
          </a:p>
          <a:p>
            <a:pPr marL="0" marR="0" lvl="0" indent="0" algn="l" defTabSz="932578" rtl="0" eaLnBrk="1" fontAlgn="auto" latinLnBrk="0" hangingPunct="1">
              <a:lnSpc>
                <a:spcPct val="90000"/>
              </a:lnSpc>
              <a:spcBef>
                <a:spcPts val="0"/>
              </a:spcBef>
              <a:spcAft>
                <a:spcPts val="0"/>
              </a:spcAft>
              <a:buClrTx/>
              <a:buSzPct val="90000"/>
              <a:buFont typeface="Arial" pitchFamily="34" charset="0"/>
              <a:buNone/>
              <a:tabLst/>
              <a:defRPr/>
            </a:pPr>
            <a:endPar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32578" rtl="0" eaLnBrk="1" fontAlgn="auto" latinLnBrk="0" hangingPunct="1">
              <a:lnSpc>
                <a:spcPct val="9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Terry.mccann@adatis.co.uk</a:t>
            </a:r>
            <a:endParaRPr kumimoji="0" lang="en-US" sz="2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p:txBody>
      </p:sp>
      <p:sp>
        <p:nvSpPr>
          <p:cNvPr id="7" name="Rectangle 6"/>
          <p:cNvSpPr/>
          <p:nvPr/>
        </p:nvSpPr>
        <p:spPr bwMode="auto">
          <a:xfrm>
            <a:off x="851" y="489"/>
            <a:ext cx="12191151" cy="1184170"/>
          </a:xfrm>
          <a:prstGeom prst="rect">
            <a:avLst/>
          </a:prstGeom>
          <a:solidFill>
            <a:srgbClr val="006FBA"/>
          </a:solidFill>
        </p:spPr>
        <p:txBody>
          <a:bodyPr wrap="square" lIns="175735" tIns="131802" rtlCol="0">
            <a:noAutofit/>
          </a:bodyPr>
          <a:lstStyle/>
          <a:p>
            <a:pPr marL="0" marR="0" lvl="0" indent="0" algn="l" defTabSz="895750" rtl="0" eaLnBrk="1" fontAlgn="auto" latinLnBrk="0" hangingPunct="1">
              <a:lnSpc>
                <a:spcPts val="2883"/>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a:ea typeface="+mn-ea"/>
              <a:cs typeface="+mn-cs"/>
            </a:endParaRPr>
          </a:p>
        </p:txBody>
      </p:sp>
      <p:pic>
        <p:nvPicPr>
          <p:cNvPr id="9" name="Picture 8" descr="cid:image004.jpg@01D35EBA.0EB41FD0">
            <a:extLst>
              <a:ext uri="{FF2B5EF4-FFF2-40B4-BE49-F238E27FC236}">
                <a16:creationId xmlns:a16="http://schemas.microsoft.com/office/drawing/2014/main" id="{C0D6FF3C-0CE1-4619-8053-420D3CA1BE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8108" y="5553236"/>
            <a:ext cx="2045038" cy="1080120"/>
          </a:xfrm>
          <a:prstGeom prst="rect">
            <a:avLst/>
          </a:prstGeom>
          <a:noFill/>
          <a:ln>
            <a:noFill/>
          </a:ln>
        </p:spPr>
      </p:pic>
      <p:pic>
        <p:nvPicPr>
          <p:cNvPr id="10" name="Picture 9" descr="MVP_Logo_Horizontal_Secondary_Black_RGB_300ppi">
            <a:extLst>
              <a:ext uri="{FF2B5EF4-FFF2-40B4-BE49-F238E27FC236}">
                <a16:creationId xmlns:a16="http://schemas.microsoft.com/office/drawing/2014/main" id="{72407470-1A3A-4DB4-B4E8-EC813D0191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43685" y="5697252"/>
            <a:ext cx="1905482" cy="792088"/>
          </a:xfrm>
          <a:prstGeom prst="rect">
            <a:avLst/>
          </a:prstGeom>
          <a:noFill/>
          <a:ln>
            <a:noFill/>
          </a:ln>
        </p:spPr>
      </p:pic>
      <p:pic>
        <p:nvPicPr>
          <p:cNvPr id="8" name="Picture 2" descr="https://avatars3.githubusercontent.com/u/12963406?s=460&amp;v=4">
            <a:extLst>
              <a:ext uri="{FF2B5EF4-FFF2-40B4-BE49-F238E27FC236}">
                <a16:creationId xmlns:a16="http://schemas.microsoft.com/office/drawing/2014/main" id="{00AC644D-B9A2-4C05-8032-36A874F4D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58992">
            <a:off x="8931641" y="2752886"/>
            <a:ext cx="2800350" cy="280035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6269674"/>
            <a:ext cx="1799339" cy="338554"/>
          </a:xfrm>
          <a:prstGeom prst="rect">
            <a:avLst/>
          </a:prstGeom>
          <a:noFill/>
        </p:spPr>
        <p:txBody>
          <a:bodyPr wrap="none" rtlCol="0">
            <a:spAutoFit/>
          </a:bodyPr>
          <a:lstStyle/>
          <a:p>
            <a:r>
              <a:rPr lang="en-GB" sz="1600" dirty="0">
                <a:solidFill>
                  <a:schemeClr val="tx1">
                    <a:lumMod val="65000"/>
                    <a:lumOff val="35000"/>
                  </a:schemeClr>
                </a:solidFill>
                <a:effectLst>
                  <a:innerShdw blurRad="63500" dist="50800" dir="13500000">
                    <a:prstClr val="black">
                      <a:alpha val="50000"/>
                    </a:prstClr>
                  </a:innerShdw>
                </a:effectLst>
              </a:rPr>
              <a:t>Terry McCann 2017</a:t>
            </a:r>
          </a:p>
        </p:txBody>
      </p:sp>
      <p:pic>
        <p:nvPicPr>
          <p:cNvPr id="6146" name="Picture 2" descr="Image result for crisp dm">
            <a:extLst>
              <a:ext uri="{FF2B5EF4-FFF2-40B4-BE49-F238E27FC236}">
                <a16:creationId xmlns:a16="http://schemas.microsoft.com/office/drawing/2014/main" id="{498455EC-280E-43D1-A8B2-11020B4D3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19" y="-39946"/>
            <a:ext cx="11662228" cy="6997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6FE8EC9-A684-48E9-9817-680A260FFF93}"/>
              </a:ext>
            </a:extLst>
          </p:cNvPr>
          <p:cNvPicPr>
            <a:picLocks noChangeAspect="1"/>
          </p:cNvPicPr>
          <p:nvPr/>
        </p:nvPicPr>
        <p:blipFill>
          <a:blip r:embed="rId4"/>
          <a:stretch>
            <a:fillRect/>
          </a:stretch>
        </p:blipFill>
        <p:spPr>
          <a:xfrm>
            <a:off x="11689492" y="-12357"/>
            <a:ext cx="514865" cy="6897945"/>
          </a:xfrm>
          <a:prstGeom prst="rect">
            <a:avLst/>
          </a:prstGeom>
        </p:spPr>
      </p:pic>
      <p:pic>
        <p:nvPicPr>
          <p:cNvPr id="7" name="Picture 6">
            <a:extLst>
              <a:ext uri="{FF2B5EF4-FFF2-40B4-BE49-F238E27FC236}">
                <a16:creationId xmlns:a16="http://schemas.microsoft.com/office/drawing/2014/main" id="{F3F910FE-0CFB-4697-ADF5-6A08EC1D6C36}"/>
              </a:ext>
            </a:extLst>
          </p:cNvPr>
          <p:cNvPicPr>
            <a:picLocks noChangeAspect="1"/>
          </p:cNvPicPr>
          <p:nvPr/>
        </p:nvPicPr>
        <p:blipFill>
          <a:blip r:embed="rId4"/>
          <a:stretch>
            <a:fillRect/>
          </a:stretch>
        </p:blipFill>
        <p:spPr>
          <a:xfrm>
            <a:off x="0" y="-39945"/>
            <a:ext cx="304762" cy="6897945"/>
          </a:xfrm>
          <a:prstGeom prst="rect">
            <a:avLst/>
          </a:prstGeom>
        </p:spPr>
      </p:pic>
    </p:spTree>
    <p:extLst>
      <p:ext uri="{BB962C8B-B14F-4D97-AF65-F5344CB8AC3E}">
        <p14:creationId xmlns:p14="http://schemas.microsoft.com/office/powerpoint/2010/main" val="144276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63579" y="2531081"/>
            <a:ext cx="7574692" cy="923330"/>
          </a:xfrm>
          <a:prstGeom prst="rect">
            <a:avLst/>
          </a:prstGeom>
          <a:noFill/>
        </p:spPr>
        <p:txBody>
          <a:bodyPr wrap="square" rtlCol="0">
            <a:spAutoFit/>
          </a:bodyPr>
          <a:lstStyle/>
          <a:p>
            <a:pPr algn="ctr"/>
            <a:r>
              <a:rPr lang="en-GB" sz="5400" dirty="0">
                <a:solidFill>
                  <a:schemeClr val="bg1"/>
                </a:solidFill>
                <a:latin typeface="Segoe UI Light" panose="020B0502040204020203" pitchFamily="34" charset="0"/>
                <a:cs typeface="Segoe UI Light" panose="020B0502040204020203" pitchFamily="34" charset="0"/>
              </a:rPr>
              <a:t>Perfect model? </a:t>
            </a:r>
          </a:p>
        </p:txBody>
      </p:sp>
      <p:pic>
        <p:nvPicPr>
          <p:cNvPr id="8194" name="Picture 2" descr="Image result for confusion">
            <a:extLst>
              <a:ext uri="{FF2B5EF4-FFF2-40B4-BE49-F238E27FC236}">
                <a16:creationId xmlns:a16="http://schemas.microsoft.com/office/drawing/2014/main" id="{C89DE4EB-2D2F-4709-9698-805931B5A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0" y="-1"/>
            <a:ext cx="12205320" cy="686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2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p:cNvSpPr txBox="1"/>
          <p:nvPr/>
        </p:nvSpPr>
        <p:spPr>
          <a:xfrm>
            <a:off x="2125364" y="1764963"/>
            <a:ext cx="7574692"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404040"/>
                </a:solidFill>
                <a:effectLst/>
                <a:uLnTx/>
                <a:uFillTx/>
                <a:latin typeface="Segoe UI Light" panose="020B0502040204020203" pitchFamily="34" charset="0"/>
                <a:ea typeface="+mn-ea"/>
                <a:cs typeface="Segoe UI Light" panose="020B0502040204020203" pitchFamily="34" charset="0"/>
              </a:rPr>
              <a:t>“Productionisation of models is the </a:t>
            </a:r>
            <a:r>
              <a:rPr kumimoji="0" lang="en-GB" sz="5400" b="0" i="1" u="none" strike="noStrike" kern="1200" cap="none" spc="0" normalizeH="0" baseline="0" noProof="0" dirty="0">
                <a:ln>
                  <a:noFill/>
                </a:ln>
                <a:solidFill>
                  <a:srgbClr val="F1C215"/>
                </a:solidFill>
                <a:effectLst/>
                <a:uLnTx/>
                <a:uFillTx/>
                <a:latin typeface="Calibri" panose="020F0502020204030204"/>
                <a:ea typeface="+mn-ea"/>
                <a:cs typeface="Segoe UI Light" panose="020B0502040204020203" pitchFamily="34" charset="0"/>
              </a:rPr>
              <a:t>TOUGHEST</a:t>
            </a:r>
            <a:r>
              <a:rPr kumimoji="0" lang="en-GB" sz="4400" b="1" i="1" u="none" strike="noStrike" kern="1200" cap="none" spc="0" normalizeH="0" baseline="0" noProof="0" dirty="0">
                <a:ln>
                  <a:noFill/>
                </a:ln>
                <a:solidFill>
                  <a:srgbClr val="F1C215"/>
                </a:solidFill>
                <a:effectLst/>
                <a:uLnTx/>
                <a:uFillTx/>
                <a:latin typeface="Calibri" panose="020F0502020204030204"/>
                <a:ea typeface="+mn-ea"/>
                <a:cs typeface="Segoe UI Light" panose="020B0502040204020203" pitchFamily="34" charset="0"/>
              </a:rPr>
              <a:t> </a:t>
            </a:r>
            <a:r>
              <a:rPr kumimoji="0" lang="en-GB" sz="5400" b="0" i="0" u="none" strike="noStrike" kern="1200" cap="none" spc="0" normalizeH="0" baseline="0" noProof="0" dirty="0">
                <a:ln>
                  <a:noFill/>
                </a:ln>
                <a:solidFill>
                  <a:srgbClr val="404040"/>
                </a:solidFill>
                <a:effectLst/>
                <a:uLnTx/>
                <a:uFillTx/>
                <a:latin typeface="Segoe UI Light" panose="020B0502040204020203" pitchFamily="34" charset="0"/>
                <a:ea typeface="+mn-ea"/>
                <a:cs typeface="Segoe UI Light" panose="020B0502040204020203" pitchFamily="34" charset="0"/>
              </a:rPr>
              <a:t>problem in data science”</a:t>
            </a:r>
          </a:p>
        </p:txBody>
      </p:sp>
      <p:sp>
        <p:nvSpPr>
          <p:cNvPr id="2" name="Rectangle 1">
            <a:extLst>
              <a:ext uri="{FF2B5EF4-FFF2-40B4-BE49-F238E27FC236}">
                <a16:creationId xmlns:a16="http://schemas.microsoft.com/office/drawing/2014/main" id="{13372E02-E8E3-4790-8668-C16945546A41}"/>
              </a:ext>
            </a:extLst>
          </p:cNvPr>
          <p:cNvSpPr/>
          <p:nvPr/>
        </p:nvSpPr>
        <p:spPr>
          <a:xfrm>
            <a:off x="2458994" y="6191146"/>
            <a:ext cx="1000485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7E6E6">
                    <a:lumMod val="75000"/>
                  </a:srgbClr>
                </a:solidFill>
                <a:effectLst/>
                <a:uLnTx/>
                <a:uFillTx/>
                <a:latin typeface="Calibri" panose="020F0502020204030204" pitchFamily="34" charset="0"/>
                <a:ea typeface="+mn-ea"/>
                <a:cs typeface="+mn-cs"/>
              </a:rPr>
              <a:t>Schutt, R &amp; O'Neill C, 2014. Doing Data Science Straight From the Front Line, O'Reilly Press. California </a:t>
            </a:r>
            <a:endParaRPr kumimoji="0" lang="en-GB" sz="1800" b="0" i="0" u="none" strike="noStrike" kern="1200" cap="none" spc="0" normalizeH="0" baseline="0" noProof="0" dirty="0">
              <a:ln>
                <a:noFill/>
              </a:ln>
              <a:solidFill>
                <a:srgbClr val="E7E6E6">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38349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28E668-EE1D-4A06-B380-5C75EEBD442E}"/>
              </a:ext>
            </a:extLst>
          </p:cNvPr>
          <p:cNvSpPr txBox="1">
            <a:spLocks/>
          </p:cNvSpPr>
          <p:nvPr/>
        </p:nvSpPr>
        <p:spPr>
          <a:xfrm>
            <a:off x="551384" y="2636912"/>
            <a:ext cx="11377264" cy="94252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5400" b="1" dirty="0">
                <a:solidFill>
                  <a:srgbClr val="000000">
                    <a:lumMod val="75000"/>
                    <a:lumOff val="25000"/>
                  </a:srgbClr>
                </a:solidFill>
                <a:latin typeface="Segoe UI Light"/>
              </a:rPr>
              <a:t>What is wrong with the development process?</a:t>
            </a:r>
            <a:endPar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Tree>
    <p:extLst>
      <p:ext uri="{BB962C8B-B14F-4D97-AF65-F5344CB8AC3E}">
        <p14:creationId xmlns:p14="http://schemas.microsoft.com/office/powerpoint/2010/main" val="144635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106286" y="5789180"/>
            <a:ext cx="2085714" cy="819048"/>
          </a:xfrm>
          <a:prstGeom prst="rect">
            <a:avLst/>
          </a:prstGeom>
        </p:spPr>
      </p:pic>
      <p:sp>
        <p:nvSpPr>
          <p:cNvPr id="5" name="TextBox 4"/>
          <p:cNvSpPr txBox="1"/>
          <p:nvPr/>
        </p:nvSpPr>
        <p:spPr>
          <a:xfrm>
            <a:off x="0" y="6269674"/>
            <a:ext cx="1799339" cy="338554"/>
          </a:xfrm>
          <a:prstGeom prst="rect">
            <a:avLst/>
          </a:prstGeom>
          <a:noFill/>
        </p:spPr>
        <p:txBody>
          <a:bodyPr wrap="none" rtlCol="0">
            <a:spAutoFit/>
          </a:bodyPr>
          <a:lstStyle/>
          <a:p>
            <a:r>
              <a:rPr lang="en-GB" sz="1600" dirty="0">
                <a:solidFill>
                  <a:schemeClr val="tx1">
                    <a:lumMod val="65000"/>
                    <a:lumOff val="35000"/>
                  </a:schemeClr>
                </a:solidFill>
                <a:effectLst>
                  <a:innerShdw blurRad="63500" dist="50800" dir="13500000">
                    <a:prstClr val="black">
                      <a:alpha val="50000"/>
                    </a:prstClr>
                  </a:innerShdw>
                </a:effectLst>
              </a:rPr>
              <a:t>Terry McCann 2017</a:t>
            </a:r>
          </a:p>
        </p:txBody>
      </p:sp>
      <p:pic>
        <p:nvPicPr>
          <p:cNvPr id="6" name="Picture 5">
            <a:extLst>
              <a:ext uri="{FF2B5EF4-FFF2-40B4-BE49-F238E27FC236}">
                <a16:creationId xmlns:a16="http://schemas.microsoft.com/office/drawing/2014/main" id="{839030D3-6451-4A69-86E0-A4A691C7F69F}"/>
              </a:ext>
            </a:extLst>
          </p:cNvPr>
          <p:cNvPicPr>
            <a:picLocks noChangeAspect="1"/>
          </p:cNvPicPr>
          <p:nvPr/>
        </p:nvPicPr>
        <p:blipFill>
          <a:blip r:embed="rId4"/>
          <a:stretch>
            <a:fillRect/>
          </a:stretch>
        </p:blipFill>
        <p:spPr>
          <a:xfrm>
            <a:off x="-580900" y="1279"/>
            <a:ext cx="13255772" cy="6856721"/>
          </a:xfrm>
          <a:prstGeom prst="rect">
            <a:avLst/>
          </a:prstGeom>
        </p:spPr>
      </p:pic>
      <p:pic>
        <p:nvPicPr>
          <p:cNvPr id="7" name="Picture 6">
            <a:extLst>
              <a:ext uri="{FF2B5EF4-FFF2-40B4-BE49-F238E27FC236}">
                <a16:creationId xmlns:a16="http://schemas.microsoft.com/office/drawing/2014/main" id="{CEA48332-9D90-4BDE-9F62-11D5010E3170}"/>
              </a:ext>
            </a:extLst>
          </p:cNvPr>
          <p:cNvPicPr>
            <a:picLocks noChangeAspect="1"/>
          </p:cNvPicPr>
          <p:nvPr/>
        </p:nvPicPr>
        <p:blipFill>
          <a:blip r:embed="rId5"/>
          <a:stretch>
            <a:fillRect/>
          </a:stretch>
        </p:blipFill>
        <p:spPr>
          <a:xfrm>
            <a:off x="-1" y="0"/>
            <a:ext cx="6017742" cy="4609070"/>
          </a:xfrm>
          <a:prstGeom prst="rect">
            <a:avLst/>
          </a:prstGeom>
        </p:spPr>
      </p:pic>
    </p:spTree>
    <p:extLst>
      <p:ext uri="{BB962C8B-B14F-4D97-AF65-F5344CB8AC3E}">
        <p14:creationId xmlns:p14="http://schemas.microsoft.com/office/powerpoint/2010/main" val="265165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106286" y="5789180"/>
            <a:ext cx="2085714" cy="819048"/>
          </a:xfrm>
          <a:prstGeom prst="rect">
            <a:avLst/>
          </a:prstGeom>
        </p:spPr>
      </p:pic>
      <p:sp>
        <p:nvSpPr>
          <p:cNvPr id="5" name="TextBox 4"/>
          <p:cNvSpPr txBox="1"/>
          <p:nvPr/>
        </p:nvSpPr>
        <p:spPr>
          <a:xfrm>
            <a:off x="0" y="6269674"/>
            <a:ext cx="1799339" cy="338554"/>
          </a:xfrm>
          <a:prstGeom prst="rect">
            <a:avLst/>
          </a:prstGeom>
          <a:noFill/>
        </p:spPr>
        <p:txBody>
          <a:bodyPr wrap="none" rtlCol="0">
            <a:spAutoFit/>
          </a:bodyPr>
          <a:lstStyle/>
          <a:p>
            <a:r>
              <a:rPr lang="en-GB" sz="1600" dirty="0">
                <a:solidFill>
                  <a:schemeClr val="tx1">
                    <a:lumMod val="65000"/>
                    <a:lumOff val="35000"/>
                  </a:schemeClr>
                </a:solidFill>
                <a:effectLst>
                  <a:innerShdw blurRad="63500" dist="50800" dir="13500000">
                    <a:prstClr val="black">
                      <a:alpha val="50000"/>
                    </a:prstClr>
                  </a:innerShdw>
                </a:effectLst>
              </a:rPr>
              <a:t>Terry McCann 2017</a:t>
            </a:r>
          </a:p>
        </p:txBody>
      </p:sp>
      <p:pic>
        <p:nvPicPr>
          <p:cNvPr id="4" name="Picture 3">
            <a:extLst>
              <a:ext uri="{FF2B5EF4-FFF2-40B4-BE49-F238E27FC236}">
                <a16:creationId xmlns:a16="http://schemas.microsoft.com/office/drawing/2014/main" id="{5EBCDE79-7523-48CA-B913-FB89C9C6AA37}"/>
              </a:ext>
            </a:extLst>
          </p:cNvPr>
          <p:cNvPicPr>
            <a:picLocks noChangeAspect="1"/>
          </p:cNvPicPr>
          <p:nvPr/>
        </p:nvPicPr>
        <p:blipFill>
          <a:blip r:embed="rId4"/>
          <a:stretch>
            <a:fillRect/>
          </a:stretch>
        </p:blipFill>
        <p:spPr>
          <a:xfrm>
            <a:off x="-37072" y="200856"/>
            <a:ext cx="12443019" cy="6407372"/>
          </a:xfrm>
          <a:prstGeom prst="rect">
            <a:avLst/>
          </a:prstGeom>
        </p:spPr>
      </p:pic>
      <p:pic>
        <p:nvPicPr>
          <p:cNvPr id="7" name="Picture 6">
            <a:extLst>
              <a:ext uri="{FF2B5EF4-FFF2-40B4-BE49-F238E27FC236}">
                <a16:creationId xmlns:a16="http://schemas.microsoft.com/office/drawing/2014/main" id="{8F7600FD-0630-4A15-B879-DBE556E478F7}"/>
              </a:ext>
            </a:extLst>
          </p:cNvPr>
          <p:cNvPicPr>
            <a:picLocks noChangeAspect="1"/>
          </p:cNvPicPr>
          <p:nvPr/>
        </p:nvPicPr>
        <p:blipFill>
          <a:blip r:embed="rId5"/>
          <a:stretch>
            <a:fillRect/>
          </a:stretch>
        </p:blipFill>
        <p:spPr>
          <a:xfrm>
            <a:off x="-37072" y="6608228"/>
            <a:ext cx="12628607" cy="314286"/>
          </a:xfrm>
          <a:prstGeom prst="rect">
            <a:avLst/>
          </a:prstGeom>
        </p:spPr>
      </p:pic>
      <p:pic>
        <p:nvPicPr>
          <p:cNvPr id="8" name="Picture 7">
            <a:extLst>
              <a:ext uri="{FF2B5EF4-FFF2-40B4-BE49-F238E27FC236}">
                <a16:creationId xmlns:a16="http://schemas.microsoft.com/office/drawing/2014/main" id="{AA337C63-509B-4452-9AA4-986C6E546FDE}"/>
              </a:ext>
            </a:extLst>
          </p:cNvPr>
          <p:cNvPicPr>
            <a:picLocks noChangeAspect="1"/>
          </p:cNvPicPr>
          <p:nvPr/>
        </p:nvPicPr>
        <p:blipFill>
          <a:blip r:embed="rId5"/>
          <a:stretch>
            <a:fillRect/>
          </a:stretch>
        </p:blipFill>
        <p:spPr>
          <a:xfrm>
            <a:off x="-129867" y="-9627"/>
            <a:ext cx="12628607" cy="314286"/>
          </a:xfrm>
          <a:prstGeom prst="rect">
            <a:avLst/>
          </a:prstGeom>
        </p:spPr>
      </p:pic>
      <p:pic>
        <p:nvPicPr>
          <p:cNvPr id="9" name="Picture 8">
            <a:extLst>
              <a:ext uri="{FF2B5EF4-FFF2-40B4-BE49-F238E27FC236}">
                <a16:creationId xmlns:a16="http://schemas.microsoft.com/office/drawing/2014/main" id="{7371373E-AEA7-4B76-9F29-141891BDBFB5}"/>
              </a:ext>
            </a:extLst>
          </p:cNvPr>
          <p:cNvPicPr>
            <a:picLocks noChangeAspect="1"/>
          </p:cNvPicPr>
          <p:nvPr/>
        </p:nvPicPr>
        <p:blipFill>
          <a:blip r:embed="rId5"/>
          <a:stretch>
            <a:fillRect/>
          </a:stretch>
        </p:blipFill>
        <p:spPr>
          <a:xfrm>
            <a:off x="-37072" y="292302"/>
            <a:ext cx="4090088" cy="2796887"/>
          </a:xfrm>
          <a:prstGeom prst="rect">
            <a:avLst/>
          </a:prstGeom>
        </p:spPr>
      </p:pic>
      <p:pic>
        <p:nvPicPr>
          <p:cNvPr id="10" name="Picture 9">
            <a:extLst>
              <a:ext uri="{FF2B5EF4-FFF2-40B4-BE49-F238E27FC236}">
                <a16:creationId xmlns:a16="http://schemas.microsoft.com/office/drawing/2014/main" id="{06BD382E-E807-4EFF-82E3-8C01D57003A3}"/>
              </a:ext>
            </a:extLst>
          </p:cNvPr>
          <p:cNvPicPr>
            <a:picLocks noChangeAspect="1"/>
          </p:cNvPicPr>
          <p:nvPr/>
        </p:nvPicPr>
        <p:blipFill>
          <a:blip r:embed="rId5"/>
          <a:stretch>
            <a:fillRect/>
          </a:stretch>
        </p:blipFill>
        <p:spPr>
          <a:xfrm>
            <a:off x="4053016" y="395416"/>
            <a:ext cx="4090088" cy="2831995"/>
          </a:xfrm>
          <a:prstGeom prst="rect">
            <a:avLst/>
          </a:prstGeom>
        </p:spPr>
      </p:pic>
      <p:pic>
        <p:nvPicPr>
          <p:cNvPr id="11" name="Picture 10">
            <a:extLst>
              <a:ext uri="{FF2B5EF4-FFF2-40B4-BE49-F238E27FC236}">
                <a16:creationId xmlns:a16="http://schemas.microsoft.com/office/drawing/2014/main" id="{FD8CE2AB-6202-4B3B-87EE-F9C19CAFBB54}"/>
              </a:ext>
            </a:extLst>
          </p:cNvPr>
          <p:cNvPicPr>
            <a:picLocks noChangeAspect="1"/>
          </p:cNvPicPr>
          <p:nvPr/>
        </p:nvPicPr>
        <p:blipFill>
          <a:blip r:embed="rId5"/>
          <a:stretch>
            <a:fillRect/>
          </a:stretch>
        </p:blipFill>
        <p:spPr>
          <a:xfrm>
            <a:off x="8229481" y="304659"/>
            <a:ext cx="4090088" cy="2922752"/>
          </a:xfrm>
          <a:prstGeom prst="rect">
            <a:avLst/>
          </a:prstGeom>
        </p:spPr>
      </p:pic>
      <p:pic>
        <p:nvPicPr>
          <p:cNvPr id="12" name="Picture 11">
            <a:extLst>
              <a:ext uri="{FF2B5EF4-FFF2-40B4-BE49-F238E27FC236}">
                <a16:creationId xmlns:a16="http://schemas.microsoft.com/office/drawing/2014/main" id="{6E55549C-03C1-4F77-AAB4-AAFBFA6C8994}"/>
              </a:ext>
            </a:extLst>
          </p:cNvPr>
          <p:cNvPicPr>
            <a:picLocks noChangeAspect="1"/>
          </p:cNvPicPr>
          <p:nvPr/>
        </p:nvPicPr>
        <p:blipFill>
          <a:blip r:embed="rId5"/>
          <a:stretch>
            <a:fillRect/>
          </a:stretch>
        </p:blipFill>
        <p:spPr>
          <a:xfrm>
            <a:off x="0" y="3257137"/>
            <a:ext cx="4090088" cy="2896527"/>
          </a:xfrm>
          <a:prstGeom prst="rect">
            <a:avLst/>
          </a:prstGeom>
        </p:spPr>
      </p:pic>
      <p:pic>
        <p:nvPicPr>
          <p:cNvPr id="13" name="Picture 12">
            <a:extLst>
              <a:ext uri="{FF2B5EF4-FFF2-40B4-BE49-F238E27FC236}">
                <a16:creationId xmlns:a16="http://schemas.microsoft.com/office/drawing/2014/main" id="{27294736-C917-4DD5-B9C8-616071E0A332}"/>
              </a:ext>
            </a:extLst>
          </p:cNvPr>
          <p:cNvPicPr>
            <a:picLocks noChangeAspect="1"/>
          </p:cNvPicPr>
          <p:nvPr/>
        </p:nvPicPr>
        <p:blipFill>
          <a:blip r:embed="rId5"/>
          <a:stretch>
            <a:fillRect/>
          </a:stretch>
        </p:blipFill>
        <p:spPr>
          <a:xfrm>
            <a:off x="4053016" y="3257138"/>
            <a:ext cx="4090088" cy="2896526"/>
          </a:xfrm>
          <a:prstGeom prst="rect">
            <a:avLst/>
          </a:prstGeom>
        </p:spPr>
      </p:pic>
      <p:pic>
        <p:nvPicPr>
          <p:cNvPr id="14" name="Picture 13">
            <a:extLst>
              <a:ext uri="{FF2B5EF4-FFF2-40B4-BE49-F238E27FC236}">
                <a16:creationId xmlns:a16="http://schemas.microsoft.com/office/drawing/2014/main" id="{1AD7D4E0-EDEB-419D-AD7F-14A77FA95277}"/>
              </a:ext>
            </a:extLst>
          </p:cNvPr>
          <p:cNvPicPr>
            <a:picLocks noChangeAspect="1"/>
          </p:cNvPicPr>
          <p:nvPr/>
        </p:nvPicPr>
        <p:blipFill>
          <a:blip r:embed="rId5"/>
          <a:stretch>
            <a:fillRect/>
          </a:stretch>
        </p:blipFill>
        <p:spPr>
          <a:xfrm>
            <a:off x="8175427" y="3437894"/>
            <a:ext cx="4090088" cy="2938192"/>
          </a:xfrm>
          <a:prstGeom prst="rect">
            <a:avLst/>
          </a:prstGeom>
        </p:spPr>
      </p:pic>
    </p:spTree>
    <p:extLst>
      <p:ext uri="{BB962C8B-B14F-4D97-AF65-F5344CB8AC3E}">
        <p14:creationId xmlns:p14="http://schemas.microsoft.com/office/powerpoint/2010/main" val="320999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Accent Color">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dirty="0" smtClean="0">
            <a:solidFill>
              <a:srgbClr val="0072C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atis Slide Template.potx" id="{AAD682A2-7E95-4C5A-B92E-67D8383ECA79}" vid="{90475019-12C8-4EBB-B516-D8451C29C7A5}"/>
    </a:ext>
  </a:extLst>
</a:theme>
</file>

<file path=ppt/theme/theme2.xml><?xml version="1.0" encoding="utf-8"?>
<a:theme xmlns:a="http://schemas.openxmlformats.org/drawingml/2006/main" name="1_Adati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txDef>
      <a:spPr>
        <a:noFill/>
      </a:spPr>
      <a:bodyPr wrap="square" rtlCol="0">
        <a:spAutoFit/>
      </a:bodyPr>
      <a:lstStyle>
        <a:defPPr>
          <a:defRPr sz="12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datis Slide Template.potx" id="{AAD682A2-7E95-4C5A-B92E-67D8383ECA79}" vid="{32ECD3AA-88AD-4654-836A-C6C3BB33A47B}"/>
    </a:ext>
  </a:extLst>
</a:theme>
</file>

<file path=ppt/theme/theme3.xml><?xml version="1.0" encoding="utf-8"?>
<a:theme xmlns:a="http://schemas.openxmlformats.org/drawingml/2006/main" name="1_Blank Accent Color">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A5CE8462-307E-495F-8441-B96D9E45EA07}" vid="{13272E3B-9BB3-41FF-9570-33DA05CA06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2.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3.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F3A86575F05E41AC53005D36C6D02B" ma:contentTypeVersion="2" ma:contentTypeDescription="Create a new document." ma:contentTypeScope="" ma:versionID="b0d43ee3f24f0db0f3dacd27fe897b4f">
  <xsd:schema xmlns:xsd="http://www.w3.org/2001/XMLSchema" xmlns:xs="http://www.w3.org/2001/XMLSchema" xmlns:p="http://schemas.microsoft.com/office/2006/metadata/properties" xmlns:ns2="8ec32435-9101-4c97-8a3c-ccfc4b09d27a" xmlns:ns3="59dd4d79-eaed-405c-a9be-4de5bf999382" targetNamespace="http://schemas.microsoft.com/office/2006/metadata/properties" ma:root="true" ma:fieldsID="386b94a3ba1bb4ea6636a9ef587682f8" ns2:_="" ns3:_="">
    <xsd:import namespace="8ec32435-9101-4c97-8a3c-ccfc4b09d27a"/>
    <xsd:import namespace="59dd4d79-eaed-405c-a9be-4de5bf999382"/>
    <xsd:element name="properties">
      <xsd:complexType>
        <xsd:sequence>
          <xsd:element name="documentManagement">
            <xsd:complexType>
              <xsd:all>
                <xsd:element ref="ns2: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c32435-9101-4c97-8a3c-ccfc4b09d27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dd4d79-eaed-405c-a9be-4de5bf999382"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CA85AF-B6F2-4D7F-B372-B3030B8C3400}">
  <ds:schemaRefs>
    <ds:schemaRef ds:uri="http://schemas.microsoft.com/sharepoint/v3/contenttype/forms"/>
  </ds:schemaRefs>
</ds:datastoreItem>
</file>

<file path=customXml/itemProps2.xml><?xml version="1.0" encoding="utf-8"?>
<ds:datastoreItem xmlns:ds="http://schemas.openxmlformats.org/officeDocument/2006/customXml" ds:itemID="{21A83BA9-7055-4F66-92EF-CBB299B8E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c32435-9101-4c97-8a3c-ccfc4b09d27a"/>
    <ds:schemaRef ds:uri="59dd4d79-eaed-405c-a9be-4de5bf9993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D9DEFF-6267-414D-9F4B-59C7F6E64999}">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8ec32435-9101-4c97-8a3c-ccfc4b09d27a"/>
    <ds:schemaRef ds:uri="http://purl.org/dc/elements/1.1/"/>
    <ds:schemaRef ds:uri="http://schemas.microsoft.com/office/2006/metadata/properties"/>
    <ds:schemaRef ds:uri="59dd4d79-eaed-405c-a9be-4de5bf99938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Adatis%20Slide%20Template</Template>
  <TotalTime>8936</TotalTime>
  <Words>625</Words>
  <Application>Microsoft Office PowerPoint</Application>
  <PresentationFormat>Widescreen</PresentationFormat>
  <Paragraphs>104</Paragraphs>
  <Slides>30</Slides>
  <Notes>16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30</vt:i4>
      </vt:variant>
    </vt:vector>
  </HeadingPairs>
  <TitlesOfParts>
    <vt:vector size="39" baseType="lpstr">
      <vt:lpstr>Arial</vt:lpstr>
      <vt:lpstr>Calibri</vt:lpstr>
      <vt:lpstr>Segoe UI</vt:lpstr>
      <vt:lpstr>Segoe UI Light</vt:lpstr>
      <vt:lpstr>Trebuchet MS</vt:lpstr>
      <vt:lpstr>Wingdings 3</vt:lpstr>
      <vt:lpstr>Blank Accent Color</vt:lpstr>
      <vt:lpstr>1_Adatis</vt:lpstr>
      <vt:lpstr>1_Blank Accent Color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Whiteley</dc:creator>
  <cp:lastModifiedBy>Terry Mccann</cp:lastModifiedBy>
  <cp:revision>210</cp:revision>
  <cp:lastPrinted>2014-10-02T16:18:04Z</cp:lastPrinted>
  <dcterms:created xsi:type="dcterms:W3CDTF">2017-06-18T17:56:54Z</dcterms:created>
  <dcterms:modified xsi:type="dcterms:W3CDTF">2018-10-16T09:10:24Z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0x01010060F3A86575F05E41AC53005D36C6D02B</vt:lpwstr>
  </property>
  <property fmtid="{D5CDD505-2E9C-101B-9397-08002B2CF9AE}" pid="3" name="Tfs.IsStoryboard">
    <vt:bool>true</vt:bool>
  </property>
</Properties>
</file>